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xml" Extension="xml"/>
  <Default ContentType="image/png" Extension="png"/>
  <Default ContentType="application/vnd.openxmlformats-officedocument.wordprocessingml.document" Extension="docx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wordprocessingml.document" PartName="/ppt/embeddings/Microsoft_Office_Word_Document1.docx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9144000"/>
  <p:notesSz cx="6858000" cy="9144000"/>
  <p:embeddedFontLst>
    <p:embeddedFont>
      <p:font typeface="Helvetica Neue"/>
      <p:regular r:id="rId38"/>
      <p:bold r:id="rId39"/>
      <p:italic r:id="rId40"/>
      <p:boldItalic r:id="rId41"/>
    </p:embeddedFont>
    <p:embeddedFont>
      <p:font typeface="Arial Black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3" roundtripDataSignature="AMtx7mi/RciN7jhjPS8l45I10DCNSFGq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42" Type="http://schemas.openxmlformats.org/officeDocument/2006/relationships/font" Target="fonts/ArialBlack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 is the correct value on example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 is the output of the neuron on example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α</a:t>
            </a:r>
            <a:r>
              <a:rPr lang="en-US"/>
              <a:t> is the learning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r>
              <a:rPr baseline="-25000" lang="en-US"/>
              <a:t>j</a:t>
            </a:r>
            <a:r>
              <a:rPr lang="en-US"/>
              <a:t> is the value of the jth input to x (only modify weight if it actually contributed)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Modify weight according to the degree of error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2" name="Google Shape;4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Ws are weights on inputs, not inputs.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all weighted inputs and see if &gt;0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3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2080418" y="129382"/>
            <a:ext cx="4373563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4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4"/>
          <p:cNvSpPr txBox="1"/>
          <p:nvPr>
            <p:ph idx="1" type="body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rgbClr val="7F7F7F"/>
              </a:buClr>
              <a:buSzPts val="1700"/>
              <a:buChar char="•"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" name="Google Shape;92;p44"/>
          <p:cNvSpPr txBox="1"/>
          <p:nvPr>
            <p:ph type="title"/>
          </p:nvPr>
        </p:nvSpPr>
        <p:spPr>
          <a:xfrm>
            <a:off x="457200" y="407989"/>
            <a:ext cx="8229600" cy="868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  <a:defRPr b="1"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3" name="Google Shape;93;p44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cap="flat" cmpd="sng" w="12700">
            <a:solidFill>
              <a:srgbClr val="40404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5"/>
          <p:cNvSpPr txBox="1"/>
          <p:nvPr>
            <p:ph type="title"/>
          </p:nvPr>
        </p:nvSpPr>
        <p:spPr>
          <a:xfrm>
            <a:off x="469900" y="228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Text">
  <p:cSld name="1_Title and 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6"/>
          <p:cNvSpPr txBox="1"/>
          <p:nvPr>
            <p:ph idx="1" type="body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rgbClr val="7F7F7F"/>
              </a:buClr>
              <a:buSzPts val="1700"/>
              <a:buChar char="•"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" name="Google Shape;101;p46"/>
          <p:cNvSpPr txBox="1"/>
          <p:nvPr>
            <p:ph type="title"/>
          </p:nvPr>
        </p:nvSpPr>
        <p:spPr>
          <a:xfrm>
            <a:off x="457200" y="407989"/>
            <a:ext cx="8229600" cy="868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  <a:defRPr b="1"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" name="Google Shape;102;p46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cap="flat" cmpd="sng" w="12700">
            <a:solidFill>
              <a:srgbClr val="40404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8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8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4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8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9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9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4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0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 Black"/>
              <a:buNone/>
              <a:defRPr b="0" sz="72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0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5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0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5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1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1"/>
          <p:cNvSpPr txBox="1"/>
          <p:nvPr>
            <p:ph idx="1" type="body"/>
          </p:nvPr>
        </p:nvSpPr>
        <p:spPr>
          <a:xfrm>
            <a:off x="163068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4" name="Google Shape;134;p51"/>
          <p:cNvSpPr txBox="1"/>
          <p:nvPr>
            <p:ph idx="2" type="body"/>
          </p:nvPr>
        </p:nvSpPr>
        <p:spPr>
          <a:xfrm>
            <a:off x="509016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5" name="Google Shape;135;p5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1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2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2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52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42" name="Google Shape;142;p52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52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44" name="Google Shape;144;p5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3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5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58" name="Google Shape;158;p55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5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55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6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6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66" name="Google Shape;166;p56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7" name="Google Shape;167;p5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5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6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6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6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7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7"/>
          <p:cNvSpPr txBox="1"/>
          <p:nvPr>
            <p:ph idx="1" type="body"/>
          </p:nvPr>
        </p:nvSpPr>
        <p:spPr>
          <a:xfrm rot="5400000">
            <a:off x="2080418" y="129382"/>
            <a:ext cx="4373563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5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5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8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8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5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9"/>
          <p:cNvSpPr txBox="1"/>
          <p:nvPr>
            <p:ph idx="1" type="body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rgbClr val="7F7F7F"/>
              </a:buClr>
              <a:buSzPts val="1700"/>
              <a:buChar char="•"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59"/>
          <p:cNvSpPr txBox="1"/>
          <p:nvPr>
            <p:ph type="title"/>
          </p:nvPr>
        </p:nvSpPr>
        <p:spPr>
          <a:xfrm>
            <a:off x="457200" y="407989"/>
            <a:ext cx="8229600" cy="868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  <a:defRPr b="1"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" name="Google Shape;187;p59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cap="flat" cmpd="sng" w="12700">
            <a:solidFill>
              <a:srgbClr val="40404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0"/>
          <p:cNvSpPr txBox="1"/>
          <p:nvPr>
            <p:ph type="title"/>
          </p:nvPr>
        </p:nvSpPr>
        <p:spPr>
          <a:xfrm>
            <a:off x="469900" y="228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6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6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0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Text">
  <p:cSld name="1_Title an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1"/>
          <p:cNvSpPr txBox="1"/>
          <p:nvPr>
            <p:ph idx="1" type="body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rgbClr val="7F7F7F"/>
              </a:buClr>
              <a:buSzPts val="1700"/>
              <a:buChar char="•"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5" name="Google Shape;195;p61"/>
          <p:cNvSpPr txBox="1"/>
          <p:nvPr>
            <p:ph type="title"/>
          </p:nvPr>
        </p:nvSpPr>
        <p:spPr>
          <a:xfrm>
            <a:off x="457200" y="407989"/>
            <a:ext cx="8229600" cy="868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  <a:defRPr b="1"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61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cap="flat" cmpd="sng" w="12700">
            <a:solidFill>
              <a:srgbClr val="40404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 Black"/>
              <a:buNone/>
              <a:defRPr b="0" sz="72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3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" type="body"/>
          </p:nvPr>
        </p:nvSpPr>
        <p:spPr>
          <a:xfrm>
            <a:off x="163068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6"/>
          <p:cNvSpPr txBox="1"/>
          <p:nvPr>
            <p:ph idx="2" type="body"/>
          </p:nvPr>
        </p:nvSpPr>
        <p:spPr>
          <a:xfrm>
            <a:off x="509016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7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7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7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0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40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40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1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1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2" name="Google Shape;72;p41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4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41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2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47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4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4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4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47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hen@usc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playground.tensorflow.org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0.jpg"/><Relationship Id="rId9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electronicsletters.com/papers/2001/0020/paper.asp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1.docx"/><Relationship Id="rId5" Type="http://schemas.openxmlformats.org/officeDocument/2006/relationships/package" Target="../embeddings/Microsoft_Office_Word_Document1.docx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ctrTitle"/>
          </p:nvPr>
        </p:nvSpPr>
        <p:spPr>
          <a:xfrm>
            <a:off x="957734" y="2265834"/>
            <a:ext cx="6815425" cy="1204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None/>
            </a:pPr>
            <a:r>
              <a:rPr lang="en-US" sz="4000"/>
              <a:t>Discussion Section</a:t>
            </a:r>
            <a:br>
              <a:rPr lang="en-US" sz="4000"/>
            </a:br>
            <a:r>
              <a:rPr lang="en-US" sz="4000"/>
              <a:t>(Week 12)</a:t>
            </a:r>
            <a:br>
              <a:rPr lang="en-US" sz="4000"/>
            </a:br>
            <a:r>
              <a:rPr lang="en-US" sz="4000"/>
              <a:t>NN and Deep Learning</a:t>
            </a:r>
            <a:endParaRPr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797426" y="4214952"/>
            <a:ext cx="7848600" cy="803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 sz="2400"/>
              <a:t>PROF WEI-MIN SHEN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SHEN@ISI.EDU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204" name="Google Shape;204;p1"/>
          <p:cNvSpPr txBox="1"/>
          <p:nvPr/>
        </p:nvSpPr>
        <p:spPr>
          <a:xfrm>
            <a:off x="152400" y="152400"/>
            <a:ext cx="8610600" cy="166092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35700" lIns="35700" spcFirstLastPara="1" rIns="76350" wrap="square" tIns="35700">
            <a:noAutofit/>
          </a:bodyPr>
          <a:lstStyle/>
          <a:p>
            <a:pPr indent="-6350" lvl="0" marL="635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CSCI 561 - Foundation for Artificial Intelligence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/>
          <p:nvPr>
            <p:ph type="title"/>
          </p:nvPr>
        </p:nvSpPr>
        <p:spPr>
          <a:xfrm>
            <a:off x="66675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3200"/>
              <a:t>Perceptron Learning</a:t>
            </a:r>
            <a:endParaRPr/>
          </a:p>
        </p:txBody>
      </p:sp>
      <p:sp>
        <p:nvSpPr>
          <p:cNvPr id="305" name="Google Shape;305;p10"/>
          <p:cNvSpPr txBox="1"/>
          <p:nvPr>
            <p:ph idx="1" type="body"/>
          </p:nvPr>
        </p:nvSpPr>
        <p:spPr>
          <a:xfrm>
            <a:off x="462203" y="1433067"/>
            <a:ext cx="7677150" cy="3743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Learn by adjusting weights on each iteration to reduce error</a:t>
            </a:r>
            <a:endParaRPr/>
          </a:p>
          <a:p>
            <a:pPr indent="-182880" lvl="1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Gradient descent on squared error (</a:t>
            </a:r>
            <a:r>
              <a:rPr i="1" lang="en-US"/>
              <a:t>y</a:t>
            </a:r>
            <a:r>
              <a:rPr lang="en-US"/>
              <a:t> - </a:t>
            </a:r>
            <a:r>
              <a:rPr i="1" lang="en-US"/>
              <a:t>out</a:t>
            </a:r>
            <a:r>
              <a:rPr lang="en-US"/>
              <a:t>)</a:t>
            </a:r>
            <a:r>
              <a:rPr baseline="30000" lang="en-US"/>
              <a:t>2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Update rule for weights of a threshold function: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/>
              <a:t>	</a:t>
            </a:r>
            <a:r>
              <a:rPr i="1" lang="en-US"/>
              <a:t>W</a:t>
            </a:r>
            <a:r>
              <a:rPr baseline="-25000" i="1" lang="en-US"/>
              <a:t>j</a:t>
            </a:r>
            <a:r>
              <a:rPr baseline="30000" i="1" lang="en-US"/>
              <a:t>’</a:t>
            </a:r>
            <a:r>
              <a:rPr lang="en-US"/>
              <a:t> = </a:t>
            </a:r>
            <a:r>
              <a:rPr i="1" lang="en-US"/>
              <a:t>W</a:t>
            </a:r>
            <a:r>
              <a:rPr baseline="-25000" i="1" lang="en-US"/>
              <a:t>j</a:t>
            </a:r>
            <a:r>
              <a:rPr lang="en-US"/>
              <a:t> + </a:t>
            </a:r>
            <a:r>
              <a:rPr i="1" lang="en-US"/>
              <a:t>α </a:t>
            </a:r>
            <a:r>
              <a:rPr lang="en-US"/>
              <a:t>(</a:t>
            </a:r>
            <a:r>
              <a:rPr i="1" lang="en-US"/>
              <a:t>y</a:t>
            </a:r>
            <a:r>
              <a:rPr lang="en-US"/>
              <a:t> - </a:t>
            </a:r>
            <a:r>
              <a:rPr i="1" lang="en-US"/>
              <a:t>out</a:t>
            </a:r>
            <a:r>
              <a:rPr lang="en-US"/>
              <a:t>) </a:t>
            </a:r>
            <a:r>
              <a:rPr i="1" lang="en-US"/>
              <a:t>x</a:t>
            </a:r>
            <a:r>
              <a:rPr baseline="-25000" i="1" lang="en-US"/>
              <a:t>j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Comparable rules exist for differentiable activation functions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This </a:t>
            </a:r>
            <a:r>
              <a:rPr i="1" lang="en-US"/>
              <a:t>perceptron learning rule</a:t>
            </a:r>
            <a:r>
              <a:rPr lang="en-US"/>
              <a:t> is guaranteed to converge to a consistent function if the data is linearly separable</a:t>
            </a:r>
            <a:endParaRPr/>
          </a:p>
        </p:txBody>
      </p:sp>
      <p:grpSp>
        <p:nvGrpSpPr>
          <p:cNvPr id="306" name="Google Shape;306;p10"/>
          <p:cNvGrpSpPr/>
          <p:nvPr/>
        </p:nvGrpSpPr>
        <p:grpSpPr>
          <a:xfrm>
            <a:off x="4523560" y="4787794"/>
            <a:ext cx="3915590" cy="1568556"/>
            <a:chOff x="5174746" y="5179067"/>
            <a:chExt cx="3915590" cy="1568556"/>
          </a:xfrm>
        </p:grpSpPr>
        <p:grpSp>
          <p:nvGrpSpPr>
            <p:cNvPr id="307" name="Google Shape;307;p10"/>
            <p:cNvGrpSpPr/>
            <p:nvPr/>
          </p:nvGrpSpPr>
          <p:grpSpPr>
            <a:xfrm>
              <a:off x="5174746" y="5179067"/>
              <a:ext cx="3915590" cy="1568556"/>
              <a:chOff x="5174746" y="5179067"/>
              <a:chExt cx="3915590" cy="1568556"/>
            </a:xfrm>
          </p:grpSpPr>
          <p:sp>
            <p:nvSpPr>
              <p:cNvPr id="308" name="Google Shape;308;p10"/>
              <p:cNvSpPr/>
              <p:nvPr/>
            </p:nvSpPr>
            <p:spPr>
              <a:xfrm>
                <a:off x="6716858" y="5634874"/>
                <a:ext cx="679735" cy="617153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9" name="Google Shape;309;p10"/>
              <p:cNvCxnSpPr>
                <a:endCxn id="308" idx="2"/>
              </p:cNvCxnSpPr>
              <p:nvPr/>
            </p:nvCxnSpPr>
            <p:spPr>
              <a:xfrm flipH="1" rot="10800000">
                <a:off x="5518358" y="5943450"/>
                <a:ext cx="1198500" cy="67530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310" name="Google Shape;310;p10"/>
              <p:cNvCxnSpPr>
                <a:endCxn id="308" idx="2"/>
              </p:cNvCxnSpPr>
              <p:nvPr/>
            </p:nvCxnSpPr>
            <p:spPr>
              <a:xfrm>
                <a:off x="5518358" y="5402250"/>
                <a:ext cx="1198500" cy="54120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311" name="Google Shape;311;p10"/>
              <p:cNvCxnSpPr>
                <a:endCxn id="308" idx="2"/>
              </p:cNvCxnSpPr>
              <p:nvPr/>
            </p:nvCxnSpPr>
            <p:spPr>
              <a:xfrm flipH="1" rot="10800000">
                <a:off x="5518358" y="5943450"/>
                <a:ext cx="1198500" cy="2250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312" name="Google Shape;312;p10"/>
              <p:cNvCxnSpPr>
                <a:stCxn id="308" idx="6"/>
              </p:cNvCxnSpPr>
              <p:nvPr/>
            </p:nvCxnSpPr>
            <p:spPr>
              <a:xfrm flipH="1" rot="10800000">
                <a:off x="7396593" y="5917050"/>
                <a:ext cx="1198800" cy="26400"/>
              </a:xfrm>
              <a:prstGeom prst="straightConnector1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313" name="Google Shape;313;p10"/>
              <p:cNvSpPr txBox="1"/>
              <p:nvPr/>
            </p:nvSpPr>
            <p:spPr>
              <a:xfrm>
                <a:off x="8604013" y="5190009"/>
                <a:ext cx="33997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  <a:endParaRPr baseline="-25000" i="1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0"/>
              <p:cNvSpPr txBox="1"/>
              <p:nvPr/>
            </p:nvSpPr>
            <p:spPr>
              <a:xfrm>
                <a:off x="5684548" y="5510003"/>
                <a:ext cx="5302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</a:t>
                </a:r>
                <a:r>
                  <a:rPr baseline="-25000"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315" name="Google Shape;315;p10"/>
              <p:cNvSpPr txBox="1"/>
              <p:nvPr/>
            </p:nvSpPr>
            <p:spPr>
              <a:xfrm>
                <a:off x="5684548" y="5930731"/>
                <a:ext cx="5302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</a:t>
                </a:r>
                <a:r>
                  <a:rPr baseline="-25000"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  <p:sp>
            <p:nvSpPr>
              <p:cNvPr id="316" name="Google Shape;316;p10"/>
              <p:cNvSpPr txBox="1"/>
              <p:nvPr/>
            </p:nvSpPr>
            <p:spPr>
              <a:xfrm>
                <a:off x="5684548" y="6369347"/>
                <a:ext cx="5302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</a:t>
                </a:r>
                <a:r>
                  <a:rPr baseline="-25000"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  <p:sp>
            <p:nvSpPr>
              <p:cNvPr id="317" name="Google Shape;317;p10"/>
              <p:cNvSpPr txBox="1"/>
              <p:nvPr/>
            </p:nvSpPr>
            <p:spPr>
              <a:xfrm>
                <a:off x="5174746" y="5179067"/>
                <a:ext cx="42783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baseline="-25000"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318" name="Google Shape;318;p10"/>
              <p:cNvSpPr txBox="1"/>
              <p:nvPr/>
            </p:nvSpPr>
            <p:spPr>
              <a:xfrm>
                <a:off x="5174746" y="5787622"/>
                <a:ext cx="42783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baseline="-25000"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  <p:sp>
            <p:nvSpPr>
              <p:cNvPr id="319" name="Google Shape;319;p10"/>
              <p:cNvSpPr txBox="1"/>
              <p:nvPr/>
            </p:nvSpPr>
            <p:spPr>
              <a:xfrm>
                <a:off x="5174746" y="6378291"/>
                <a:ext cx="42783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baseline="-25000"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  <p:sp>
            <p:nvSpPr>
              <p:cNvPr id="320" name="Google Shape;320;p10"/>
              <p:cNvSpPr txBox="1"/>
              <p:nvPr/>
            </p:nvSpPr>
            <p:spPr>
              <a:xfrm>
                <a:off x="8544885" y="5697833"/>
                <a:ext cx="5454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out</a:t>
                </a:r>
                <a:endParaRPr baseline="-25000" i="1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1" name="Google Shape;321;p10"/>
            <p:cNvCxnSpPr/>
            <p:nvPr/>
          </p:nvCxnSpPr>
          <p:spPr>
            <a:xfrm rot="5400000">
              <a:off x="8648702" y="5715015"/>
              <a:ext cx="228600" cy="1"/>
            </a:xfrm>
            <a:prstGeom prst="straightConnector1">
              <a:avLst/>
            </a:prstGeom>
            <a:solidFill>
              <a:schemeClr val="accent1"/>
            </a:solidFill>
            <a:ln cap="flat" cmpd="sng" w="28575">
              <a:solidFill>
                <a:srgbClr val="63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11"/>
          <p:cNvSpPr txBox="1"/>
          <p:nvPr>
            <p:ph type="title"/>
          </p:nvPr>
        </p:nvSpPr>
        <p:spPr>
          <a:xfrm>
            <a:off x="647700" y="153988"/>
            <a:ext cx="7772400" cy="989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sz="3600"/>
              <a:t>Multilayer Neural Networks</a:t>
            </a:r>
            <a:endParaRPr/>
          </a:p>
        </p:txBody>
      </p:sp>
      <p:pic>
        <p:nvPicPr>
          <p:cNvPr descr="Picture 7" id="329" name="Google Shape;3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8238" y="4175125"/>
            <a:ext cx="5370512" cy="256698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1"/>
          <p:cNvSpPr txBox="1"/>
          <p:nvPr>
            <p:ph idx="1" type="body"/>
          </p:nvPr>
        </p:nvSpPr>
        <p:spPr>
          <a:xfrm>
            <a:off x="497331" y="1225515"/>
            <a:ext cx="8241477" cy="4870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Units typically fully connected across layers unless have domain-specific knowledge to guide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Number of hidden units either chosen by hand or found via search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too many, network will memorize input (overfitting)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too few, function will be difficult to represent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i="1" lang="en-US"/>
              <a:t>As with Goldilocks, need it just right (to generalize)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"/>
          <p:cNvSpPr txBox="1"/>
          <p:nvPr>
            <p:ph idx="12" type="sldNum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4303713"/>
            <a:ext cx="3873500" cy="40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5308600"/>
            <a:ext cx="4030663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0200" y="4826000"/>
            <a:ext cx="3249613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2900" y="5789613"/>
            <a:ext cx="2857500" cy="4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2"/>
          <p:cNvSpPr txBox="1"/>
          <p:nvPr>
            <p:ph type="title"/>
          </p:nvPr>
        </p:nvSpPr>
        <p:spPr>
          <a:xfrm>
            <a:off x="457200" y="523678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13207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/>
              <a:t>Multilayer network Learning (Back-Propagation)</a:t>
            </a:r>
            <a:endParaRPr/>
          </a:p>
        </p:txBody>
      </p:sp>
      <p:pic>
        <p:nvPicPr>
          <p:cNvPr id="341" name="Google Shape;34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39900" y="1293813"/>
            <a:ext cx="5646738" cy="263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3200"/>
              <a:t>Example of Back-propagation</a:t>
            </a:r>
            <a:endParaRPr/>
          </a:p>
        </p:txBody>
      </p:sp>
      <p:pic>
        <p:nvPicPr>
          <p:cNvPr descr="Picture 1" id="348" name="Google Shape;3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0" y="1911350"/>
            <a:ext cx="7366000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14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Example of Back-propagation</a:t>
            </a:r>
            <a:endParaRPr/>
          </a:p>
        </p:txBody>
      </p:sp>
      <p:pic>
        <p:nvPicPr>
          <p:cNvPr descr="Picture 2" id="356" name="Google Shape;3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900" y="1771650"/>
            <a:ext cx="74422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15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Example of Back-propagation</a:t>
            </a:r>
            <a:endParaRPr/>
          </a:p>
        </p:txBody>
      </p:sp>
      <p:pic>
        <p:nvPicPr>
          <p:cNvPr descr="Picture 3" id="364" name="Google Shape;3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50" y="1784350"/>
            <a:ext cx="7454900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16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Example of Back-propagation</a:t>
            </a:r>
            <a:endParaRPr/>
          </a:p>
        </p:txBody>
      </p:sp>
      <p:pic>
        <p:nvPicPr>
          <p:cNvPr descr="Picture 4" id="372" name="Google Shape;3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0" y="1581150"/>
            <a:ext cx="74930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"/>
          <p:cNvSpPr txBox="1"/>
          <p:nvPr>
            <p:ph type="title"/>
          </p:nvPr>
        </p:nvSpPr>
        <p:spPr>
          <a:xfrm>
            <a:off x="457200" y="165047"/>
            <a:ext cx="8509000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None/>
            </a:pPr>
            <a:r>
              <a:rPr lang="en-US">
                <a:solidFill>
                  <a:srgbClr val="FF0000"/>
                </a:solidFill>
              </a:rPr>
              <a:t>Google’s Neural Network Playground</a:t>
            </a:r>
            <a:endParaRPr/>
          </a:p>
        </p:txBody>
      </p:sp>
      <p:sp>
        <p:nvSpPr>
          <p:cNvPr id="378" name="Google Shape;378;p17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https://www.playground.tensorflow.org/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79" name="Google Shape;37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140289"/>
            <a:ext cx="7010400" cy="319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1400" y="2895600"/>
            <a:ext cx="1587500" cy="160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1400" y="1219200"/>
            <a:ext cx="1600200" cy="161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7600" y="4648200"/>
            <a:ext cx="1498600" cy="145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 Black"/>
              <a:buNone/>
            </a:pPr>
            <a:r>
              <a:rPr lang="en-US" sz="4400">
                <a:solidFill>
                  <a:srgbClr val="000000"/>
                </a:solidFill>
              </a:rPr>
              <a:t>Deep Learning (Discussion)</a:t>
            </a:r>
            <a:endParaRPr/>
          </a:p>
        </p:txBody>
      </p:sp>
      <p:sp>
        <p:nvSpPr>
          <p:cNvPr id="389" name="Google Shape;389;p18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34" y="961287"/>
            <a:ext cx="8822816" cy="52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9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Buzz…</a:t>
            </a:r>
            <a:endParaRPr/>
          </a:p>
        </p:txBody>
      </p:sp>
      <p:sp>
        <p:nvSpPr>
          <p:cNvPr id="396" name="Google Shape;396;p19"/>
          <p:cNvSpPr/>
          <p:nvPr/>
        </p:nvSpPr>
        <p:spPr>
          <a:xfrm>
            <a:off x="760029" y="2814445"/>
            <a:ext cx="1591294" cy="241069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2"/>
          <p:cNvSpPr txBox="1"/>
          <p:nvPr>
            <p:ph type="title"/>
          </p:nvPr>
        </p:nvSpPr>
        <p:spPr>
          <a:xfrm>
            <a:off x="772475" y="167200"/>
            <a:ext cx="80697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 sz="4000"/>
              <a:t>Real Neural Networks in Brain</a:t>
            </a:r>
            <a:endParaRPr/>
          </a:p>
        </p:txBody>
      </p:sp>
      <p:sp>
        <p:nvSpPr>
          <p:cNvPr id="212" name="Google Shape;212;p2"/>
          <p:cNvSpPr txBox="1"/>
          <p:nvPr>
            <p:ph idx="1" type="body"/>
          </p:nvPr>
        </p:nvSpPr>
        <p:spPr>
          <a:xfrm>
            <a:off x="2716213" y="1028700"/>
            <a:ext cx="6308725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000">
                <a:solidFill>
                  <a:srgbClr val="000000"/>
                </a:solidFill>
              </a:rPr>
              <a:t>Human brain is divided into regions with some functional specialization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 sz="1800">
                <a:solidFill>
                  <a:srgbClr val="000000"/>
                </a:solidFill>
              </a:rPr>
              <a:t>E.g., Wernicke’s and Broca’s areas for language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000">
                <a:solidFill>
                  <a:srgbClr val="000000"/>
                </a:solidFill>
              </a:rPr>
              <a:t>Computation is driven by very large networks of rather slow </a:t>
            </a:r>
            <a:r>
              <a:rPr i="1" lang="en-US" sz="2000">
                <a:solidFill>
                  <a:srgbClr val="000000"/>
                </a:solidFill>
              </a:rPr>
              <a:t>neurons</a:t>
            </a:r>
            <a:r>
              <a:rPr lang="en-US" sz="2000">
                <a:solidFill>
                  <a:srgbClr val="000000"/>
                </a:solidFill>
              </a:rPr>
              <a:t> connected via </a:t>
            </a:r>
            <a:r>
              <a:rPr i="1" lang="en-US" sz="2000">
                <a:solidFill>
                  <a:srgbClr val="000000"/>
                </a:solidFill>
              </a:rPr>
              <a:t>synapses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 sz="1800">
                <a:solidFill>
                  <a:srgbClr val="000000"/>
                </a:solidFill>
              </a:rPr>
              <a:t>10</a:t>
            </a:r>
            <a:r>
              <a:rPr baseline="30000" lang="en-US" sz="1800">
                <a:solidFill>
                  <a:srgbClr val="000000"/>
                </a:solidFill>
              </a:rPr>
              <a:t>11</a:t>
            </a:r>
            <a:r>
              <a:rPr lang="en-US" sz="1800">
                <a:solidFill>
                  <a:srgbClr val="000000"/>
                </a:solidFill>
              </a:rPr>
              <a:t> neurons of &gt; 20 types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ct val="100000"/>
              <a:buChar char="•"/>
            </a:pPr>
            <a:r>
              <a:rPr lang="en-US" sz="1800">
                <a:solidFill>
                  <a:srgbClr val="000000"/>
                </a:solidFill>
              </a:rPr>
              <a:t>10</a:t>
            </a:r>
            <a:r>
              <a:rPr baseline="30000" lang="en-US" sz="1800">
                <a:solidFill>
                  <a:srgbClr val="000000"/>
                </a:solidFill>
              </a:rPr>
              <a:t>14</a:t>
            </a:r>
            <a:r>
              <a:rPr lang="en-US" sz="1800">
                <a:solidFill>
                  <a:srgbClr val="000000"/>
                </a:solidFill>
              </a:rPr>
              <a:t> synapses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ct val="100000"/>
              <a:buChar char="•"/>
            </a:pPr>
            <a:r>
              <a:rPr lang="en-US" sz="1800">
                <a:solidFill>
                  <a:srgbClr val="000000"/>
                </a:solidFill>
              </a:rPr>
              <a:t>1-10ms cycle time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ct val="100000"/>
              <a:buChar char="•"/>
            </a:pPr>
            <a:r>
              <a:rPr lang="en-US" sz="1800">
                <a:solidFill>
                  <a:srgbClr val="000000"/>
                </a:solidFill>
              </a:rPr>
              <a:t>Signals are noisy spike trains of electrical potential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000">
                <a:solidFill>
                  <a:srgbClr val="000000"/>
                </a:solidFill>
              </a:rPr>
              <a:t>In AI/ML, models of neurons are highly simplified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7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000">
                <a:solidFill>
                  <a:srgbClr val="000000"/>
                </a:solidFill>
              </a:rPr>
              <a:t>New Discovery: Glial Cells in Brain boost learning</a:t>
            </a:r>
            <a:endParaRPr/>
          </a:p>
        </p:txBody>
      </p:sp>
      <p:pic>
        <p:nvPicPr>
          <p:cNvPr descr="Picture 3" id="213" name="Google Shape;2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9113" y="4416425"/>
            <a:ext cx="3662362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95" y="1524000"/>
            <a:ext cx="25685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650" y="4002088"/>
            <a:ext cx="3341688" cy="28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Deep Learning Applications</a:t>
            </a:r>
            <a:endParaRPr/>
          </a:p>
        </p:txBody>
      </p:sp>
      <p:sp>
        <p:nvSpPr>
          <p:cNvPr descr="data:image/jpeg;base64,/9j/4AAQSkZJRgABAQAAAQABAAD/2wCEAAkGBhQQEBQUEhQWFBUUGBUYGRgXGRgaGBwXFxwYHBsYGyAcGychGCAjHBgYIjIgIycpLCwsHB8xNTAqNSYrLCkBCQoKDgwOGg8PGiwlHyQsLCwyLSotKjQqLCwrLDAsKikrLCwvKSoqKiwsLCksLCosKiwsLCwyLCwqKSwpLCwsLP/AABEIAOkA2AMBIgACEQEDEQH/xAAcAAEAAgMBAQEAAAAAAAAAAAAABgcBBAUCAwj/xABFEAACAQMCAwYDBQMJBgcAAAABAgMABBESIQUGMQcTIkFRYTJxgRQjQlKRYqGxFTM0NXJzssHRFhckQ4KSU2N0osLD4f/EABkBAQADAQEAAAAAAAAAAAAAAAACAwQBBf/EADERAAEEAAUBBwQCAgMBAAAAAAEAAgMRBBIhMUFREyJhcYGhsZHB0fAy4RTxIzNCFf/aAAwDAQACEQMRAD8AvGlKURKUpREqueO8O4tb3M9zbzo8RyQjthQnppbCrj1BGasaudzBwVby2kgclRIMZXqCCCD77gbVwi1ZG/Kf6tUHztz9PxKNVkRIxCW+Ak6pOmr5DfGK7XFOztbae0RZCz3IGtiMhSzKMoDvnHqfeojxLgMsLyxMuSkhRmzhdQ67+hGD9alvGOdHurqKWNAjQ92sCHdXIOSWbIA9KozBxJIUcZiIhGIo3WL1rz5U8HZLbaSGklJPmNC4Pkdk9feuTyfxUcLu7q2vJAupg4lbYHAwM+QBTGPcMKXHMvGpWWFbVYGfYPpJHu2SSqYHrmti17KJJCXu7tpGkK96AM6gv4QzHI+gHsBU+e6FRJh+zDXsAv028f21Fpu2S6S9l093JCGKqpG2nJ0spHiO3rW9Ydts/fZntfuSDtGG1DH4stsw9qseDkuyQALaw7ZG6KTv7kZNczjfZhZ3KgBDB69zhcg4ypGCPIeVay+MMprdepPuKpcLZBsV8uDdqtncsQS8Q6q0i4DY69M4I967Y5us9SoLmIs/wgOD/wDg+tViexG5jdu5uIwoJ0ZMgcqT+LAwCOm1cziPZpeO5hMcjOxUiTWDDpA3LNgb+xGd6rkaGEZXAg9L087/ACoGSRp1bfkrr4dxqC519xKkug4bQwOD6HFbtV92T8izcOWdrgKHkKhQravCud/Tcmp+7YBIGTjp6+1dkaGuppsLQF6pVX2nbKUleK6tnWQHwrH136IwfBz08Q23qZcH51tblQRIsbnrHIQrgjYjc4PzGarDgVJ4yOyu3XepUb412gWtrJoYs506mMa6wgOw1EHbPpUY4t2m3MqsOH2rsV31spfYddl2H/dn2rhcAkY7R2VpF+YVkyRhgVYAgggg9CD1FVLJdXHCr6W3tQWEjJojZGbWGGxXBHwbqTncAZ6VKuWe062ulRZD3Mx8LK4IXWOuG6YO+M4PlUovL+OKJpnZQiKSW26D0/0oRm2VT2ZtjqOnuFV3M/LvEL2JzdSwr3StJoLICBggsAoOnbzJrg9kHHxBeqjbLMO6BxgatmQ+58vqKj3M3HHuruaXAGpiSDvsRgR9dwqgZHTOa+p4FJ/Ja3p06DK6Ki6gQT4RKN8blf3CrY4c1F2l7H96rVEI47ax9kgWNfMUdtCv0rSqy4NwLjK/ZmN2skX3bHcbLgZD5TL+Hbr1qzarBUHty1qD5JSlK6oJSlKIlKUoiUpSiL879pNq38oXaEnBcOF8ssi4OPWulPZx8QktYbLSjSwgT9dIkA8QwPhPh3I65FdHth4d3d4svlNGAT+1GcH/ANrCuHyNJN32bNV7y2DkLsXkRjpJCnAbGwIBB9KyX3y0ruLjLo2ZGd07kdb+VNuUOerhZ4rO6WMsHaDIbEgZAcFh0IwOo67GrLqk+a+cLe5CF4mt76Nhuq7HcAgtsVI2I1DbHmDUis+1G4ZCq2nfyJ4S0TMVY4G4whwfUVoYbOW1Sc0LzHJvuPL0+eVY8koUZYgD1JxXuvz9z3x/iN1JGbmBreGM50lGCeL8xPxHAOOlbdtxATW5UcQfAAAjm71EdR5BldgBsRuKtkaYzR18iCuOlymq+PvSvalURwntLn4aBb6oZ0JyramZULH4AwwSB6EbetTaPtltgimWKZGIzgBWGfQeLPXpkCgY8uDcps8UutladDoVYNK5XLXMcd/biaIMASVIYYYMvUHy/St+8vEhRpJGCIoyzMcAD3rhBaaKtUH5+7L/AOUZ47iGQQSqMOxBOoDoRg9R0+XyqJzdkF2Y8HT4dgFlJJ9W8a6d/TarisOIRzxrJC6yIwyrKcgitPjHM1tZgGeVU1HAHU++wycD1pmIIcCQRyqpI2uou4X51fgsljLJDLqTGCQRnADDxEDIYEfMVdXZ/wA7xXcAjdlWZFYsNOhSinGsfhG2MgdM1u8e5Oh4i0c4ldQUC5jK4eMnUBuDjr1HrUR5z7Ora2t3kF0YTg6e804Y/kGldRz6b+VVnOXF3VUNZJG8kagrxwjl9OMXd1KxZLcuGwmBrbomcj8q6j/aFRXnK3toZDDaStMFJ7xmClFPopXAZh64wPnWjYcwXEVo1ushihY6io+MkjDAt1APoK0uG8NmvZhb2qamPXyVF/Mx8h/GtcWHDRnlHoq5A3MWMom9SNvRfDhXCJL24S2gHic7nyRfxO3sP3mrw5n5DMvDIrK2ZVEJjxq2DBc9SAcHJ1Vv8j8jRcLhKr45XwZJT1Y+g/Ko8hUlqM8nanwW2BvY0RutThNq0UEUbtrZEVWYDGSoAzW3SlUqaUpSiJSlKIlKUoiVXWrjkskijREodgCe7Axk40nDFhjG+KsWlcItWMfk4B81SPOnJHEFX7VcTCcRjxYYkoueoBABHmcVF+G3clpMlxC2ZI2LezBviQ48iNq/SjoGBBGQRgg9CD5VQvPHKkthcMURu4dgI2wCuCMhTvkMDkD1GKz4kOJD28L0MHI14MT+dla/AmsuJql6sMbSadBLKC6EdUb3H8K7lvbRQKFRUjXPRQFGT/nVAcs8xy8PkkmjdQSoDRMr4ffAOM9R5EfKutxo3d7aC+nkjliGUVBt3bOcatK/CwOBuSam2UFtryJ5BG5zWgnLpt+VbHNfLK8Qg7pnaPDK4IwdxnqDsw3PX2qG8f7GozBGlkwjYMdbSM51Ajrt0wcnHTep7wCTVawEMXzHH4j1PhG59636vYcjg8bqwkublO26pf8A3T3dmGkjZZiBjwsS2k41FVkUjVgeufSuVd8T4xEyJcw96rKQIpYVkDoTvqKjOVHqQcVfgas1cJyZDJIM3n/SqEdGwSqUse0m6t4UjitrWBY9TFQGUaR1GknIznrXw5g7RZeJWqQTIlsksgDvqJUrnYdM4HUnzwKsbnPjfD0XF0I53TxLHgM+f/iD+1gVT3G7u3lcPHDIsCsSUkb7tGJ3VGQfCc/Ssr3Av1OhPG4Ck2PER/8AK3VoPI4+66vAeERPdi2t7pY4syaJS7AyJkDSq5AYlj+6pre9l8MUbSG6eNlVvvG0BQCN85HT61VMKtjRDhhpRQxUgABixxnfOT1rrcav5bghryZpMfCnRB8lG2fc5NXQ4YyHah4/heYJo9c4skn389l2eB9pVxbWxto0SUxnTHOT4NI88YBf2O3v0qJcwcZklYyTSmWY7Asdlz5IvRRWIpJbmQQ20bSOfwoM/Unoo9zVk8o9jioRLxAiV+ohH82p/aP/ADD+751s/wCKAUNSro88pBcO70/d1AOTuTpuKyssTd3AmkvI+C2W6hVHXp1Owq+OW+V4OHw91bppHVmO7ufzMfM1C+auWZrC6W84Yhy+VkiRcrny8I/Cx6+h3qxrd2KKXGliAWHXBxuPfBrEXl2munVenIxt9oK73Tj0X0pSlRVaUpSiJSlKIlKUoiUpSiJSlKIlanFeFx3ULxSrqRxg+vsR6EHcGtulEVAc08BksZmikywKMUcAnWgZTkgdCOhrTnmeGKTu3+6nCiRRghhkEEflb9qrB7VeX7y4mhe1UsoR0bQAWyxBwckYG3Xy3quuJ8q3EDhbhO6ZsMoJ8LY6+JdsjzGK86WPszmaaA+614Z5nkkjkGjgNfECv2ui71vzFdWlik0N3HDAXdEjc94ykfhxpJHr12Hzrj2naNxOXX/xi41DGFUZGceE6dh7YrVueW2EShvERuwUnDe3zwcZrt/7Hq9pJc2UmtYtzCyt30Z8w+Nm0gk5xuBWyLFtdHlYNQfD77qmbAOhbWetNCb18OaXMt+YbmBjNDJ3LMG1Su+Vkwd2Ib4vbAzX1uOfb25Ri9yxTHVQIoz6gAeI4+YNRuRJGYIp16PMHKDPXG3nXasOXdvGcIDkKSdI/Xr8zVkUD5G1sP31+y8+HFtwkYdo4k3Rs0Prufbhfa74jZ/ZdEMMslw4y0jldChSCSgU4OcdSMivtBbSPBF9olJjRRoTOEA67KNid/iOTXK47BCSoi2bcEjYEVJ+SeRZOKRrI8wigXwaV3k8O2N9k+e9a2sjhPH3VuJmkxcLSyxZN3txpa5EnFMsI7dC7tsAoLMfkBUn4D2Rz3JD3zmFDv3akGQ/NuifTJqzOAcq21ium3iCnzY7u39pjuf4V1qg+dztlTDhGM1OpXO4Jy/BZR93bxrGvnjqT6serH510aUqhbEpSlESlKURKUpREpSlESlKURKVjFZoiUpSiJSlVp2hc23sd0bS1VRrRFHhLSOZdQyhzhdOMfvrhNKLnBosqyI5lbOkg4ODgg4PpWnxrgsV5C0Uy5U9D5q3kynyIqlIuI3XBrhkISBzEradQZHxk+IH4mJBGVOaw/atxDuihbTqP84UAlwRuqfhG/QneotObSlZG15bmIo9LFnxHVe+YO84bdi3lxMpXKlBlmU5wSPwHIwQdvOudawyu7sGaBXGllRiNS+jkfF8hXyhuY1JZtbSHdi2SxPuSd6173jLEHHhHQfPGQNv40bhocO+zoen9KM8+PxTMjWENG5IrbqToFvzTxWw8IBx+grs8D5HveI4d828B/E48TD9lf8AM4qChkOTJJpYAHBGck/lA9Perm4V2wWn2XVIGEqLgxqC2SBgFT0wfU/WtP8AkOcDQNDmjX12XnQ4RoHaP+QvF12MWywuIWYzkqVklYkDHVcKBsfrWbHsl7uJMXDJMAclR4ck5wpBVwB03NebftstmADQTK+SGXwkKB56s4Py67VvXvazbIhKRyuQDjZVH1ydhWU5SbK2uewMDHVW4+LHK+XI/LN7bXTtOx0aGDEymTvX1AhwD8GBn33xU9qOcmc2G/STVGEeJgp0trQ6hkYOBv6ipHUm1WiR5coymwlKUqSsSlKURKUpREpSlESlKURKUpREpWBRmwMnoKIs0qN2vaJYyK5EwXu9RIcFSQvmgPxA42xXDu+1qA20xRWjmUDQsmncODh/CTsACSDvt71wG9AukEODDoT1UmuedLKIsHuoVKEhgXGQR1BqqePc7NJxF7izAYKNCSODpwFI1KOrbs2M7VEbSz79u8fOknKqdts51H1LEk/WuyBuI0Uu7bKqjLE+wFcbrWZY8ZK0P7OI3XPj4eC8TapZDNcO0sh6s+5x6DyUewrCQyXZMNtC0x8wo2GOhJ6L+td/g/ZveTXMYuo+7g2Z8Ou6/lyDkEnyH61b/DOFRW0YjgjWNB5KMfU+p9zWgyV/FURYZzjmkK/Nr8uSGVtUTZjVWlUgnQQdLs2NyBsfTevN1y5M6s8cUkqqSBIiMFIG5I0jy+dXunI4XiZvRKfEDmPA3JXScnzXzxjrUnVABgDA9qra92fO76dfovQnia6TO1xogWPHlflVSpJ1h9a6stsMjAxs43rpWvALoMoUSaGxkjRpwN8kjoRttV38Z7OLa6ue/k1eLTrQY0uU6Z2yPfBGa4vH+TpLMmWzBeHq8PVlHqn5h+z1HlVc2JnZG5sYBab7pvTy14VmGggJyyA/Wx9K0Ua5K4Pw95BDeIyzFywLORFNvkKR0BB/Cevv0q304ZEBgRRgeyr/AKVUVxbxXaZXGTXifnS/tYDAH1L0EpGZUX0ydj/aIJHvXm4bGtPdfoflelPg3aZDY214H4Vx2VhHCumJFjXrhQAMnz2r71xOTJpXsoWnkWVyCS6EMCMnTkjYkDAJ9a7deovMIo0lKUouJSlKIlKUoiUpSiJSlKIlKUoixQilZoih/G+QeHJFJK8fcqoZ2dGIwOpODkfTFUVcqrayqYRmypbGvuwejY2yV3NWZ2uc2mST+T4x4fC8r59NxHj56Sc1CbKzjnDq0gjIUFCfhLasEOwB7sFc4J2z1rrZDHZbyunEESsjkJynx2B6LqWXALi4t5ZoE+7jRm1tsG0jOlNvEcfSrF7KrOA2STIg746llc7sWB6Z8hjBwPWt3h9/9g4VGbt0YomkaMMG8kRcbOcYGR7moJydBxFI2axjKo4ydekRM480zv02z0OKrvULOBHB3ALJO46fgq5KwTVRcT5m47bSIbhYoocYaQRh0BPTVhtjn6VHeO3V/fKssgnlI3jaJJY1UDPiUKMEn1yauyd/INT7fXQe666YNOWiSr7ubpIlLSOqKOpYgD9TXtXBAIIIO4I6Yr85cF4LxC6kH3c0qk5VpA3d6vxau8ONgTv+lSG57PuIImjE7K4Kqkc+EU5yCQCAo+X6VGQdm8sPHRRMzgf4mld1fK6uVjQszKoA6sQqj5k9KqW74Tx8Rx22oGPwqHjZdWB5yvs2MeY3ra452acRmg0Ne9/gqe7fOkke5znHvU3MDSLOh5Gtei0f+c3PTn8KL8RNzE81zcFEkkkUJFHpKsNyz+EkqoUDxfiJr1DzRBKn3pCt03z/AKb/ADr1xfshuLS0eYyxkRqXdRqyR5qMDeo7wWBnhlczCEx7pFIpyw67HGkeex9KwYjARyW8OHwT6ahXf/RljADW+h28K581JOGcyGwbvLWddJOWiY+BvXK9VPuN6tHlXnyG+wuloZSobQ+PEPMofxAfQ+1U9DwyRojcSDvY2YhjGdoz6OF3AI3B6b1sR8PjOGUtkY0nUcrjppP4fpWVsxw/ddZC6BJicsgDRe9E2r/pVZ8u9oskBEd7l4+gmA8S/wB4B8Q/aG/tXS5N5pnueI3cUjq8SeJNIGnGrC6SOo0kZz516DJWPALSomFwu+Nfevup1SlKtVSUpSiJSlKIlKUoiUpSiLm8fuZo4Ha3TXIMYGM/uyM1BLrtdlt1MdzZvHMRhSTpjLepLdB8iaswVX3afwi4vZbSBImaAuGdlGd84IY/gAQk58/pQEA2dVbGA7umvNVvwqNLi9ga4lD/AGlwJcdVLSEYb0LY+gIq1obvhfEXe2QLrTIDKvdkldj3bDGrHQj+IqD9pvJ0VlJE1smhJQfCCcB4yCMZ+HIP7q9dnvI9rf28rmSRJ1kOVyDoB6ErjfVuc5qLiMxDRoqX9/M6wTY0O5FfAXVHZfL9sVWGu2WTXrL4+7xvHoGwYnYkYyKs4XEaMsWpFYjwpkA6V9B1wKqTiXD7+3u47NLqYtJp7txIwTQc51A5IIwdt/bFdObsmnjHfxXjyXSkMC22SM7BiSR189j5ioA1sFHCsjOYHu686/HH6ArOZQdjvWQKrzhHagYisPEIzHIH7tpBgKG8ta5yvqSMjG9Ty2vY5RmN1cbHwsG2PToasBtSDgbo7L70rw8oGMkDPTJxn5etfCx4rFPq7mRJNB0tpYHB9Diurq2qUrxJKF+IgZONzjc+VESWIOpVgCrAgg7gg9Qa4VzyFZOmn7Oi9d0yrfqDv9akFeGmUEKSATuBkZwPPFcItBobVU8M7J7yOWQi6WMYZVKagXUn/macdB5Vx+YuRrrhymVcSRDBYqTgZ65U7rv5jbfyq2Zub7NJTE1zEsgGSCwH7+mfbOaxFzPZzym2WaORyDlRuCMbjPwnbyzVb4WkUQul5MnaOcb8/wBHsqQs+LrJt0PmD1FdXlzipsLnv4kDBhpdOmVznK+jfxrHNnKltaT93D3k7qxYooA0JgnuxjdmwdRJ6KB61GeHXrnOkagMnTnDKo9c9fnXmmB0TszFqfjIrLTeXrxfRX7wfnezumVIpl7xh/NtlX26jBHUV3a/P/AOKpBdQ3OjWEOSP2SMah6soJxV921ysiK6EMrgMpHQg7g16EMvaNvlUysDDovrSlKvVSUpSiJSlKIlKUoixWawaURcHnfl77baMi47xCHjz+dfL/qGV+tU1wm/ms5xcQbOvhdDsGAPijf038/I1+hKo7m7j9u97KUjaIhyrg4wxU47zA3Q7bg9Rg1VJoLCrdC9/ejFkfC6PFudYbm9truNXCwCMSg4BVtRyoyfERq8utTk9o9kELGQjH4Sj6ifILtuTVQPw7S6yxadSkMMgMpI/Mp2YVr8X4jJPMZe6jgMekhIiUDAfEyjHjPrnoOgNVtlvUKuDNK52VwF66+VVa3OO2Mt1qvJFDfaJpI1TVjx6dj6aUUafXY1HeC2RSYqGkXfSVjzqx0JGDjYj9KuflMcNvbRbVcuf51kkJEocnxPkY3yeq7YxUx4fwmG3RUijVAg0rgbgfPrWiNz2ascq2wOuw7z8+V+e+OAsAA7HCneYkFQu50+Juu3TFSrsHumEtxGUUBlU6s4bIPwgeYwScgbVbXEeDw3C6ZokkXOcMoO4rh8P7PLa3vBdRBkI1YjGNAZhgsNs9PLOPagsXoDf1C1QR5M1uOvT76qUVUnbRw+9nlhEEDyQxoz5QE+M/ETg7FQBj5mrbpVschjdmC6Ra/OHLs96EZoWnckZchpSWY/CDpPUDPU+deouEX99JIgt5DKApMjmQaVG2nMhyc56A1+io4guygDz2GN691AZaNjXrrp6beyz/44/wDRJVG2XYjcSRKWZItydLsSfYkKuAfrWx/up4nbRgxXEbGJiyrHlZPTIYjAOCauqlWPme9oa83XVT7FtaqtOy4RJNMkoYXWWx3m76NtS776s7t5nY7ivr2uWkax276VB1OhOAPCVzg+vTpXS585NkuGjuLTwXKMuSGCllGcHPky+vmCRUYm5HuriQJPxCC4nQHMLliFDDcgDoen4f0rLqBlpWSQtbB3TZ6c38evmtXnfkA2Obm0Gbfq8fnFnG6eqe3UfKpH2R8wCSKS3J3iOpAeuluq/Rv41xuY7XitlaPCzpNbsvdF8FiikYz5OPTJ1AVXsVkYlGtpEY5YMDhgWB0nJwdJ05z1xUA0CQEaXorI3teMpvN08P3xVr8Av57rj11plbuIMqVJOk4AUIF6Dx6m1ddqsaqT5XnvOD/8S9qWtrhUL+IlhjOHP5Cc5w3XPUVa3LvM0N/GXhJ8JAZWBVgSMjI9x51pc0Mdlu1bICRmA0FBdalKVxUJSlKIlYrNKIvL9K9Vg1miJWjfcEgnBEsMb566lBJ+uM1vUoip7nTgY4fcxrApMMw8KflbIUqmfLcHBrky2aSggjcHBBGCCPIjqCKsvtE5YlvoIxAVEkb6vEdOxGDg4ON8Hp5V64tyOLmNGLBLpUUNKo2dgBnWv4gT9RWaSLMbCqmw7XND2Hva2qkFg8RXxOUX4dONaZ816Z+WR866MXMl9HcxiC6kuV8OgDcHJwUlRsNnO2M59DXRvbWS2kEVymgn4W6o/urf5HcVwuOXPdTp9mz3mkNqXBKlHBU/PY9apEhByFZIZjh3WWj128f99VYtj2swBcXUckMg2KhSwyOvlqXHowH1qbWl0sqLJGwZHAZSOhB6GvztzlzZLxFIVmhXUmcyIrK5/ZJO2Ngceoo3aBfJbJAsoijAWMaAq4C+RONWfU+e9emyIuApwJPF6+q1drduG16V8ar9HZrxHKG+Eg+WxzvVTcE5Z4lxKyR5L5kjkXZSXyVBwCdODvjPX0rn8c7L7uwtu8tp5Z2LKHihDICh2LYDZY/60awGwTRHv6q4/wAQ4fTkf7V1hqjPHu0ayszh5O8fUVKRYd1xuSwzsBVQXFtexbSxS2sJIwZDIUBI88NgE1of7G3MyrJFbPKCmxCOAQPMkkZz6iuRC5A149x8nRZf8gk5cptW/L2tWhUmFZZWyABp0Ak9N26Cuxy7znBeRkhljkQkPGzLqUj67g+Rqs+U+ylryIPcRmzAwAoX71mXqxz8I9POpJD2F2SliZJyT0JcZHr5b/WugMLjZIHTc/YKbDITbhQ6cqVcxc3wWcRYuryY8EYYamPl8h6t5DNQHg/Jd5cD7asiRSM7yoNJV21+erfSpHQEHIxmvlzhyH/J0QnhPewq0ZkVlGsAH8w6odgQfWrO4Tx2G5hjljddLqGAyMj1BHlg7Vn/AJGiu9k6TvPFAHTXnqoLN2h3dkTFd26u6qWLFhGSoONsAq/zGPcCokLn7ZxKCSZR/wARcREpnICgAKnvgAfvre7V+LLNeFUKsIQikjDYySz/AF3UVqdnUZvOJQHG0IeU/IZVDjyyT0qh5JeG8WrYWvALydLoddlebICCCAQRgg9MelafCuCw2qlYI1jViWIHmTW9Sta7aUpSiJSlKIlYrNYxRErNYNZoiUpSiJSlKIoLz1yLNfzq6OmgoEIk1fd7kl0A2JIPt0G9cLj3ZY1uhlt5HkVVy6ZCPgDxMpAwds7H6GrXrzImoEHcEEfrUCwO3VLoWOJJG6o604ZZ3kaBcoVxhkY6vrnzrZvuTVVU06pIkfW0ZbAf82T1BI863eWuyiYyyG4ZoAhIQoVJYnOD/YAxsdz7V9uJWs1oGguxmKQFBKmQrZ9/wN7H6ZrzXxyx94HRcljfhnVE8lt3p+OqmvBOabP7NlWWBIVAaN8KUHQDHmPQjOajcPayDd6XVFt9ZTOW70ADaRl8lJ8sZANRKx5Cd9X3w0LnQV3c5OfPaP6dfapfwe6tXQWd7bxRE4VHVdKufLDdUfPvv61qjxAect6qUr2kgRvs86e2vv7EqexyxzICpWRGGQRhlI/ga+wFUTyUO44uoM4hjiMisXfAfDMunBOMnAq9tVaWuzC1e9uVxb0r4tZpWvfviJyGCEK2GPRTg+I/LrVRckvxGZJJbOQkAhX7yQNrk6lwHzjII6EdaE0qXvykCrtWxxmGN7eVZyBEyOHJ2AUg5P6V+f4uGkiaaOKSS3Rj95gLgA4AOBuSMHA6ZFSjmjinEJnS0uz3ZkaMIiIuJcsASWyRgHy26CtrmC9j0rbQbWtqev8A4sw6sT5hTnfzbPpVEz2gZjx8rThsXlD2gHWt7A9q/bUDumKqUZe71tqywOwG4XI2NT7sFtFVLpjnvAyLuMeDcj9TnauRyty8eK3eHB+zQkGU+TN1WMfPqfQfOu/wm6PBeJtasC8NyVKEY1bnSjerEfCfYA1OJzTGCW0b3U47cwsZpzXXrXz5BWjSlKuWdKUpREpSlESlKwTRErNYrNESlKURKUpREpSlEXl3CgknAAJJ9hVWcV7abeR3gFqZY38KFyAjgnGSCMhTvjzq1GXIwdwa4FtyDYRlytrFl/iyurbOcDOcDPkKmMtG7vj+1FwJGipmDmOeKQmBSFBOI48zhceRONXyBrncxcxzX6ZbH3floKAltiSQSMqcbe9fo6y4dFAumKNI19EUKP3VCee+zr7UwltlQOc94hYorE/DJsCNQPqNxVDWNjIkYO8OdPilVIy2CgMw5AonzVKWl93eQcMzKVYlc9T79T13PrX1ububAVHfRgeAs+DjoeuGIPkKsngMSQx/ZJ4wkiZ1hhuSerZ/ED69K5XG+VDDIs1uuoKysUBwpKkEew6Vnbj8kthtG9zrfpVBQghYXnOS0nni/FcXkuwkv7xrS6eZWZHO4YlWXB8Qc9CP34qwuzcCzvbqzkAWQ4YYGFOgYyB7qVb9fStm+7WLaIRv3Ld42RIp0q8YGPM/HnO2OuDXE52igv7tZoXPdrGFeQZAbfICHO5wSpPQdK1YnEMce10G2y1MhY2pJNLBo/u/RdLtAuYrqeJUbPca+8dTsC2khAw/FlcnHSobHbSXtwtpajB82/DHGOrt/kPM1q8a42ApjgACoN/JVHqfU+3Wph2J8ZiKPCI/vW1SGXqXAIGD5rjIwOlYGN7Z+Z+3RQyubT3Cg7bxVh8vcBjsbdIIh4V6k9WY9Wb1JNbz2yswYqpZehIBI+R8q+lK9FTSsVmsURZpSlESlKURKxWaURYrNYFZoiUpSiJSlKIlKUoi5nHeY4LJVadius4UBSzE9TgAZ2FbFhxWK4UNFIrhhkaSDt8uorQ5l5WjvlTWzo0ZJV0IDDUMMNwQQRUO5h7KmRF/k9sNnDCVttJ8wwGrOaiSVWS/NoBXmrJSQMMgg/LevVUJPwi7srl4DKsSsA5RLkIrJgA/ERgkj0BNbFh2o3lppix3wyQoYd54c7AOjZY/PNTYHPNV9dvqoCbWnNIVvce5bivExIMMvwSLs6n2P+R2NVrJxd7W6ezf78x4y0fowyMqehx1A2rsWPNvELqE6o47YknLjJbR7K2yn3JPyrhXN/BZIRHgt1LHck+pPUmvMxb43HKBZ8Pzyove1/8AFcTioSS7bv10oqhtC7tt8I28yxJ9sVwhxFgpjSXK6wAhI6N+0NkPr717l4bLdvJI6ziHILyaHxp+g6ftGt2RYnsAEVFMDEAgYBQnGpvmMN9KtiLYP+xl3W/HivQM8b3NgF1QGuw8R6kk68qcdk/LMMqSSzokjo4CKwyFXSCDjcEk58R3qxrDgcEDO0MKRs+7FVAJ/SqT5R5yk4ewcKrxsdDpqwzKMkOmfTLdeoq0OD9pdldSpFG7h3OAGRgNWCQpPTJAPnWhjgQqGGSYEusluh5qlKqUpVqJSlKIsCs0pREpSlESsVmvIoizWa8rXqiJSlKIlKUoiUpSiLxKxCkqMkA4HqfIVAeC9pTpI0XEoTbtnKsFYKB6MDkkD84yD7V0ePdokcbGK1X7RKNiQfukP7TD4j+yv7qiPEbJp0a44hIXCAkAeFV9owOhOwzuTWeWdrCBevRc7eNndcLvpv8Ahcvne5sru6M8ZYBsBnc4RiowGRANZwPM4HtXc4ZwG3s4wznUSARkkkg7+fQVW1tE6ss3dpIFLnQRqYgblnwNwOmemRmrJ5Q5bPFVM9xIRGrle6Q7kjHVh5b9FrmLEkrhEHkgfQfOyqnwz3DMNronTQ9Otricw88fgj/7R/mfKup2ccnR3hNxdK7d06NHnKxk4yRpI8ek436VJLDsujiu1kDKYEcyJCUBOo9AWJ8QHUefSpyK5DhwxQhicw3t+7rBUEY8qpm27Mrh7t4yhhTVIe98LR6Mnuwgz4juOvQCrnpWhzQ7dWvjD6tUXecFfhzhLmIbnCzY1K//AFHof2TWrccOUkSQERyLuCBtkbg7dCD51cPOfFLe3tGN0nexuQmjAOotnA3IA6E5ztiqbv5oopM2jySQsM6XUh4/Yno6++cj3rz5oMpzMOvRaGZ429o0UBzx+FY1p2pwpaBpwftKjS0S9Sw/GD0CHrn6V8uV14ldXi3czGG3IOIiSAVxsFQj1wdbYJ9MVVlzJK82e7IZVyuTuPMSA+ucbV+iOE3qzQRyK2sOqnV67b7eRznatkb84F78qEc4IIaPX8fn6LbrDVmsGrlxZpSlESlKURKxWawaIgrNKURKUpREpWB1rNEXN47zDBZR95O4UdFHVmP5VHVjVb8T5jueJsV3gtz/AMtT43H/AJjD/Cu3rmvh2pf1rB/cn+NffhHQVjxMrmigsWImc05QvQMFkm+NugFQzj3NEl8zRxKxWNS2kbDV5E5643qU8M/rSD5v/A1o88f0+b/04/i1UwQN7MyHUqtjjA3t2/yG1rS5V5xns4ysUdtIHXOCrBgAcYLDJYH0NbA7ZLyAgLbW6Rqp+6UOu5/ENug89qlnZl8U39mH/CKifa5/Waf3I/i1epHIyNhzNv1ql6OFhfI4NLt/BS7gnbFD9mL3hVZQcKsYY69gRgfhOTjc+VfX/fVaaf5uXUBkqdAwR5ZLb1TPHf5tP+j+DV8+X/xf2l/ia63L/j9oRrdb6fCwunc1hPTRWdZduLCfNxCqw+IFU1NIB1V8nAIOwwK7kHbVaOB93MGP4SE/jqx0qluNfzTfMf4hVi9ln9FHzP8AirsQaYS513db+Hkr45jMLAA4/tfS94z/AC3xC0jkxHb63Aj1ZdioJJcdBkLp9gT61ZdxyjZyAhraHcEbRqDg+4GRVT339fj+8t/8Qq76obzalE5xBa43RX534nYvbXMpAJSM925JJK4chGPsRpGfXFWB2Vcb8UlsTsR3qe3k6j9x/Wonxz+n8Y/uZv8A6q+vZN/Tov7Ev+EVmLckgI50U4GgMI6X8q76UpWxSSlYrNESlKURf//Z" id="402" name="Google Shape;402;p20"/>
          <p:cNvSpPr/>
          <p:nvPr/>
        </p:nvSpPr>
        <p:spPr>
          <a:xfrm>
            <a:off x="4529138" y="-1825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 id="403" name="Google Shape;403;p20"/>
          <p:cNvSpPr/>
          <p:nvPr/>
        </p:nvSpPr>
        <p:spPr>
          <a:xfrm>
            <a:off x="155575" y="-192088"/>
            <a:ext cx="304800" cy="406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 id="404" name="Google Shape;404;p20"/>
          <p:cNvSpPr/>
          <p:nvPr/>
        </p:nvSpPr>
        <p:spPr>
          <a:xfrm>
            <a:off x="307975" y="111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63" y="3406775"/>
            <a:ext cx="3033712" cy="2084388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jpeg;base64,/9j/4AAQSkZJRgABAQAAAQABAAD/2wCEAAkGBw8PEBUPDBAPEA4QEBURDhAREBAQDhAPFBUYFhQdFhYkHCwgGSYxHBYUIT0hJikrLi4uGB8zODMsNygtLisBCgoKDg0OGxAQGzAkICYtLCwsMC0sLCwsLywsLCwsLC8sLCwsLCwsLCwsLCwsLCwsLCwsLCwsLCwsLCwsLCwsLP/AABEIAMgAyAMBEQACEQEDEQH/xAAbAAEAAgMBAQAAAAAAAAAAAAAABgcBBAUIA//EAEMQAAICAQEEBAkHCwQDAAAAAAABAgMEEQUGBxIhMUFREyI0YXFzdJGyFDWBobHC0hcjM0JSU1STo7PBJDJy0UNikv/EABsBAQADAQEBAQAAAAAAAAAAAAAEBQYDAgEH/8QALhEBAAIBAwIFAwMEAwAAAAAAAAECAwQFERIzITEyUXEVQYETImEGNFLwFCNC/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/VrjGC+zUuqbdgr9uVTbXZZ+7GDvbtNTjGOXa+ecY6S5ZLWTS7V5zzl0WCKzPS+49Xl6ojlZ/ETbV+FjQtxZRjOVyg3KKkuVxk+r6EUuhwVzZOmy21ma2KnNVd/lF2n+9r/AJUS4+l4P5Vf1DKsfh7tm/NxHblSjKxWyjqoqK5Ulp0FNrcNcWTpqtdJltkpzZGd4OIuVjZVuPXVjyjVPli5Kzma0T6fG85N0+21y44vNvNFza+2O81iHw2bxMy7b6qpU46jbdXXJpWapTmovTxvOes210pSbdXk849xta0V4WoilW7IAAAAr3iPvTl4ORXXizhGE6eeSlBS8bma/wAFpoNJTPWZt9lbrdTfFaIqiT4i7T/e1/yolh9Lw/yg/UMq39g5M7sWm2x6zsqhObS0Tk4pvoM/lrFbzELzFabViZdA5ugAAAAAAABhgl533kzHfmX2yevNdNL/AIxk4x+pI1ukp0YqwzGov1ZJl89ibMll5FePW1GVktOZrVRXW3p29C6j1qM0YqTd5w45yXiq08XhliVzrsjdkOdVkLOl18snCSlo1y9XQUN9zy3iazEeK5pt9KzE8scX/Iq/aY/DM9bV3vw+bl2oVAaNRLi4R+QS9fP7EZrc+8vtu7Thbx7gZ2Rl3X1eB5LbOaOs2npol0rTzEnTbjjx44rMeThn0N73m0NbZfDrPqvqtn4HlrurslpN68sJqT06O5HrNuWO+OaxHm8Y9vyVtEyt1FGumQAAABUfGPyun2f78i92j0W+VLufqhAGXCreht1vIsf2ev4UY/P3JanB24dU5OoAAAAAGAMgVVPitem18kq6H+9l+Eu42mP8lPO5z7K8unzSlLq5pOWndq9S5pXprEKq08zy393trywsiOTCCslBNKLbinqtOs46nB+tTpdcGX9K/UmtPFW+Uox+SVLmkl+ln2vT9kqr7VFazPUsa7lMzxw7PF/yKv2mPwSOO1d78O25dqFQI0aiXFwj8gl6+f2IzO595fbd2nP27xIuxcm3HjjVzVU+VSdsk5dCfVy+c7YNtjLSL8+bnm1847zXh8NncT7rbqqni1JW211t+Fk2lOajrpy+c+5drilJt1eTzj3GbWiOFnFQtnE3i3pxcBfn5t2NaxqhpKyS9HZ6WSMGlyZp/bCPm1NMUeKBZvFXIk/9PjVVx7HZKVkvq0S+stMe0x/6srr7nP2hpw4nbQT6Y48l3OEl/k6TtOP3l4jcsnsl+5W/MtoWui3HVc1Bz54T5oNLr1TWsevvZX6vQ/oR1RPMJ2l1n608TCM8Y/K6fZ/vyJu0ei3yh7n6oQBlxKreht1vIsf2ev4UY/P3JanB24R3fLf1YFyooqjdYo63c03FV66cq6E9X1vzdHeS9JoJzV6pniEXU62MU9MeKP8A5WL/AOEq/nS/CS/pEf5I31OfZYG7O0MjJx1flVRpdnjV1xk5PwfY3ql19xU5qVpfprPKzw3tevNo4QjL4m3wsnBY1TULJwT8LLVqMmv2fMdYwRw2GD+nK5McX6/N1d1N+Z5t0q7qa6oQrlY5qxvTl069UeL4or5Ie5bL/wASkWi3PM8OXtriZPncMGqLguhW2aty/wCMexek9VweHimaP+m+uvVmtx/Da3K3yy8zKVF6q5HCUm4xaktOrtPmTFFY5cN22fFpMUXrM+aQZm1Myrm0qjb+lUOWuxeNDl5Nel6p6y9xzisSpaYsduOZ4V5PhptBtv8AMdLf/kf/AEXsbri9pZi23ZELaLOJ5jlXzHHg3djbLsy7o0UcvhJ66cz0j0LV9Jzz5ow16pdMOKctumEpo4a7QjOMn4DRSi3+cfUnr3FbfdMdqzHEp1NuyRaJSni/5FX7TH4JETau9+Ercu1CoEaNRLi4R+QS9fP7EZnc+8vtu7St99vnHJ9d91F1oexVVavuy09g+V4/tVP92J01XZt8OeDuR8rv3w26sDFldonY3yUxfU7H1e5Jv6DM6bBObJFWh1Gb9KnKhsnInbOVlsnOyb5pyk9XJmqx460r01Zu95tPMvvsrZd+XYqsat2Ta1aXQorvk+xHnNnpirzZ6xYbZJ4qlseF2c46uzHT/Z5p6+/l0K/6tj58pTvpt+PN2+HO7OVhZdryq+VeA5YTTUoSbmm9H9BE1+rpmpHSk6LTXxXnqcrjH5XT7P8AfkSNo9Fvlw3P1QgDLiVWum/eCOz9k0WvR2yx4Rog/wBazkX1LrZmK6ec2omsNBbPGLDEqavulZKU7JOU5ycpyfXKT6WzS0rFI6YUNrTaeZS/hzur8st+UZEf9LTLoTXRdYuzzpdvu7yt3HV/px0V85T9Dpuueq3kufsM8vYed9pfp7vX2fHIsa+T9T0XYp8Q+dORKCkoPRWR5J+eOqbX1H3h0y4a5JibfbxbOzdj5OVr8lpnYl0NpeKn6X0HmbRHm4ajX6fT+GS3CccPd3cvGy3Zk0yrh4KSjJuLTk2ujrOGW8THgzW+bjg1OGK47czysvQjMoMPk+TzNLrfpNnT0wyl/VKT8NfnKr0T+Ehbl2ZS9B3V5GZaFBeMHkVftMfhmWe1d78K7cu1HyqBGjUS4uEfkEvXz+xGZ3PvL7bu0rffb5xyfXfdRdaHsVVWs7stPYPleP7VT/didNV2bfDng7kfKccZchuzHq/VjCybXe5OKXwv3lZtFI/dZY7naf2wrgu1SuvhhsyFODG1JeEyPzk5drSbUF9C+1mX3DLN80x7NDoccVxxPumBBTQCo+MfldPs/wB+Re7R6LfKl3P1QgDLlVuhtbatmT4NWdEKKY1VR11UYpLV+lta+7uI+DBXHzMfd2y5ZvxyxsPZ6ysivHdirVs1FzfZ6PP2Lzn3UZZx45tEPmCkXvFZeg9n4VePVGmmKjXXFRil3IyV7zeeZaalIpHENhnl7h532l+nt9fZ8cixr5P1PRdinxDOzMJ5F1dEeh2zUNe1Jvpfu1YtPEcvutz/AKGG2T2hf+BhV0VxqqiowgkopFfM8y/L8uW2W02tPjLY0PjmyBhh8nyeZpdb9Js6emGUv5yk/DX5yq9E/hIW5dlL0HdXmjMtCgnGDyKv2mPwzLPau9+FduXaj5VAjRqJcXCPyCXr5/YjM7n3l9t3aVvvt845PrvuoutD2KqrWd2WnsHyvH9qp/uxOmq7NvhzwdyPlO+MuI+bHvS8XSyqT7pdEo/Vz+4qtpv42qstzpPEWVqXqoXDws27XbjLEk0rqNUovrnU3qmu/TqZmtxwTTJ1/aV9oM8Wp0/eE6K5YMagVJxj8rp9n+/Ivdo9FvlS7n6oQBlxKrS/fDYPg8bFzql4ltFcL/8A1sUFyv6V0elLvKzR6n/stjt+FhqsHFIvCIp93Q+xroaZZzETHEoETxK7+H+8yzqOW1r5TSkrV2zX6s16dPeZbW6acN/DylodHqIy18fNKn1ENMh532l+nt9fZ8cixr5P1PRdinxDp7j/ADjj+sfwSPOT0Sib3/ZX/wB+8L2ID83AAGGHyfJ5ml1v0mzp6YZS/qlJ+GvzlV6J/CQty7KXoO6vNGZaFBOMHkVftMfgmWW1d78K7cu0qA0iiXFwj8gl6+f2IzO595fbd2lb77fOOT677qLvQ9iqq1ndlp7B8rx/aqf7sT3quzb4c8Hcj5XvvHsaGdjzx7HpzLWEtNeSa/2v3mWwZpxXi0NHmxRlp0yoXa2zLsS105MHCyP/AMyXY4vtRqsOeuWvVVnMuG2OeJa1VkoSUoSlGcXrGUW4yi/M11HW1YtHEvFbTXxhIat+tpxjy/KW/PKEHL36EKduwTPPCVGuyxHHLtcPtt5WTtKPyq+y1eCs0UpeIuhdUV0fSRNw0+PFh/bHHikaLPfJl/dLPGLyun2f78j7tHot8m5+qEAZcKtfWzNn15Wy6qLV4lmLCL70+VaNeh9Jk8l5pnm0e7S0pF8MVlR+08CzGunRctLK5csu59zXma0Zp8OWMlItDPZcc0tNZfbYW17MK+ORT0yi/Gjropwf+6L/AOzzqMEZqdMvWDLOK3VC/wDZm0K8qmN9D1rsjqu9d6fc+wyl6TS3TLS4rxeItCgtpfp7fX2fHInR5P1bRdinxDp7j/OOP6x/BI85PTKJvf8AZX/37wvYgPzcAAGBXz4VYv8AE5X9H8BaRuuSI44hXTt1JnzdDYHD/HwsiORXdfOUE0oz8HyvVadOkUzln1981emYdMOirit1RKYkBNcbejd6vaNSptnZXGM1NOHLzapNdqfed9Pntgt1VcM+CMteJRf8lOL/ABOV/R/ATvq2X2hE+m090p3Y2BXs+l0VTnOLm56z5ebV6dyXcQM+ec1uqUzBhjFXphwdrcOMbJvsyJ35EZWy5pRj4LlT0S6NY69hLxblkx0ikRHgjZNBTJbqmXywuGONVbC2ORkt1WQsSfgtG4SUkn4vmPuTc8l6zWYjxfKbfStonlOtCtWDR2tsfHy4eDyq42RXVqvGi3+y+tHTHlvjnms8OeTFXJHFoQnaHCqiT1xsmypfszgror0dMX72yxx7rkj1RygX22s+mWjDhNZr42bBLzYzb/uHWd39quUbZ/KS7r7iUYFqvVtttqi4py5YwSl16RS+1shanXXzx0zHgmYNHXFPVD771bmU7RsjbbbdW4Q5Eq+TRrVvp1T7zzptZfBExWPN61GlrmmJlxPyU4v8Tlf0fwEn6tl9oR/puP3TnZ2GqKYUxbcaoRgm9OZqK06StvbqtNpWFK9McOBvRuRj7QtjdZO2qyMeVuvk8da9GuqfV0+8lafW3wRxCNn0lMs8y435KcX+Jyv6P4CT9Wy+0OH03H7pFutuzHZ0Zwqvusrm1Lks5NIS7XHRLTX/AAQtRqJzT1THilYMEYY4iXDyOGWNOcpvIyE5zlNpeC0Tk23p4vnPkZ5ajF/UWfHSKRWPD5bGx+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//9k=" id="406" name="Google Shape;406;p20"/>
          <p:cNvSpPr/>
          <p:nvPr/>
        </p:nvSpPr>
        <p:spPr>
          <a:xfrm>
            <a:off x="460375" y="2143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encrypted-tbn3.gstatic.com/images?q=tbn:ANd9GcSQ9jkPf786iapAfZYqyxJmyI0RbVEZqLRqI7LWDdOFMta3F2-SKw" id="407" name="Google Shape;4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63" y="1263650"/>
            <a:ext cx="3033712" cy="20224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 id="408" name="Google Shape;408;p20"/>
          <p:cNvSpPr/>
          <p:nvPr/>
        </p:nvSpPr>
        <p:spPr>
          <a:xfrm>
            <a:off x="612775" y="4175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 id="409" name="Google Shape;409;p20"/>
          <p:cNvSpPr/>
          <p:nvPr/>
        </p:nvSpPr>
        <p:spPr>
          <a:xfrm>
            <a:off x="765175" y="6207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 id="410" name="Google Shape;410;p20"/>
          <p:cNvSpPr/>
          <p:nvPr/>
        </p:nvSpPr>
        <p:spPr>
          <a:xfrm>
            <a:off x="917575" y="823913"/>
            <a:ext cx="3048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198" y="3436938"/>
            <a:ext cx="2308226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3925" y="3417888"/>
            <a:ext cx="28130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0"/>
          <p:cNvSpPr/>
          <p:nvPr/>
        </p:nvSpPr>
        <p:spPr>
          <a:xfrm>
            <a:off x="1027111" y="5610617"/>
            <a:ext cx="7264400" cy="861774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- breakthrough in visual and speech recognition</a:t>
            </a:r>
            <a:endParaRPr/>
          </a:p>
        </p:txBody>
      </p:sp>
      <p:pic>
        <p:nvPicPr>
          <p:cNvPr id="414" name="Google Shape;414;p20"/>
          <p:cNvPicPr preferRelativeResize="0"/>
          <p:nvPr/>
        </p:nvPicPr>
        <p:blipFill rotWithShape="1">
          <a:blip r:embed="rId7">
            <a:alphaModFix/>
          </a:blip>
          <a:srcRect b="27399" l="1206" r="67689" t="10843"/>
          <a:stretch/>
        </p:blipFill>
        <p:spPr>
          <a:xfrm>
            <a:off x="3505199" y="1276349"/>
            <a:ext cx="2308225" cy="200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0"/>
          <p:cNvGrpSpPr/>
          <p:nvPr/>
        </p:nvGrpSpPr>
        <p:grpSpPr>
          <a:xfrm>
            <a:off x="6003925" y="1276349"/>
            <a:ext cx="2813050" cy="2009775"/>
            <a:chOff x="6003925" y="1276349"/>
            <a:chExt cx="2813050" cy="2009775"/>
          </a:xfrm>
        </p:grpSpPr>
        <p:pic>
          <p:nvPicPr>
            <p:cNvPr id="416" name="Google Shape;416;p20"/>
            <p:cNvPicPr preferRelativeResize="0"/>
            <p:nvPr/>
          </p:nvPicPr>
          <p:blipFill rotWithShape="1">
            <a:blip r:embed="rId8">
              <a:alphaModFix/>
            </a:blip>
            <a:srcRect b="0" l="9024" r="4349" t="0"/>
            <a:stretch/>
          </p:blipFill>
          <p:spPr>
            <a:xfrm>
              <a:off x="6003926" y="1276349"/>
              <a:ext cx="2813049" cy="200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0"/>
            <p:cNvPicPr preferRelativeResize="0"/>
            <p:nvPr/>
          </p:nvPicPr>
          <p:blipFill rotWithShape="1">
            <a:blip r:embed="rId9">
              <a:alphaModFix/>
            </a:blip>
            <a:srcRect b="23833" l="0" r="0" t="29061"/>
            <a:stretch/>
          </p:blipFill>
          <p:spPr>
            <a:xfrm>
              <a:off x="6003925" y="2731325"/>
              <a:ext cx="1177794" cy="554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"/>
          <p:cNvSpPr txBox="1"/>
          <p:nvPr>
            <p:ph type="title"/>
          </p:nvPr>
        </p:nvSpPr>
        <p:spPr>
          <a:xfrm>
            <a:off x="457200" y="165047"/>
            <a:ext cx="8229600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/>
              <a:t>Deep Mind (Learn to Play Game Go)</a:t>
            </a:r>
            <a:endParaRPr/>
          </a:p>
        </p:txBody>
      </p:sp>
      <p:pic>
        <p:nvPicPr>
          <p:cNvPr id="423" name="Google Shape;4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143000"/>
            <a:ext cx="8153400" cy="461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 txBox="1"/>
          <p:nvPr>
            <p:ph type="title"/>
          </p:nvPr>
        </p:nvSpPr>
        <p:spPr>
          <a:xfrm>
            <a:off x="457200" y="165047"/>
            <a:ext cx="8464550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/>
              <a:t>Classical Computer Vision Pipeline</a:t>
            </a:r>
            <a:r>
              <a:rPr lang="en-US">
                <a:solidFill>
                  <a:srgbClr val="FFFF00"/>
                </a:solidFill>
              </a:rPr>
              <a:t>.</a:t>
            </a:r>
            <a:endParaRPr/>
          </a:p>
        </p:txBody>
      </p:sp>
      <p:sp>
        <p:nvSpPr>
          <p:cNvPr id="430" name="Google Shape;430;p22"/>
          <p:cNvSpPr txBox="1"/>
          <p:nvPr>
            <p:ph idx="1" type="body"/>
          </p:nvPr>
        </p:nvSpPr>
        <p:spPr>
          <a:xfrm>
            <a:off x="457200" y="1071418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r>
              <a:rPr lang="en-US" sz="2600"/>
              <a:t>CV experts </a:t>
            </a:r>
            <a:endParaRPr/>
          </a:p>
          <a:p>
            <a:pPr indent="-514350" lvl="0" marL="514350" rtl="0" algn="l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 Black"/>
              <a:buAutoNum type="arabicPeriod"/>
            </a:pPr>
            <a:r>
              <a:rPr lang="en-US" sz="2600"/>
              <a:t>Human select / develop features:  SURF, HoG, SIFT, RIFT, …</a:t>
            </a:r>
            <a:endParaRPr/>
          </a:p>
          <a:p>
            <a:pPr indent="-514350" lvl="0" marL="514350" rtl="0" algn="l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 Black"/>
              <a:buAutoNum type="arabicPeriod"/>
            </a:pPr>
            <a:r>
              <a:rPr lang="en-US" sz="2600"/>
              <a:t>Add on top of this Machine Learning for multi-class recognition and train classifier</a:t>
            </a:r>
            <a:endParaRPr sz="2600"/>
          </a:p>
          <a:p>
            <a:pPr indent="-55879" lvl="1" marL="45720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1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http://us.123rf.com/400wm/400/400/sinnawin/sinnawin1208/sinnawin120800011/14893329-adorable-laughing-little-baby-hugging-a-large-brown-dog-on-a-plastic-lilo-with-a-large-striped-beach.jpg" id="431" name="Google Shape;4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08" y="4173563"/>
            <a:ext cx="1671638" cy="1116012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32" name="Google Shape;432;p22"/>
          <p:cNvSpPr/>
          <p:nvPr/>
        </p:nvSpPr>
        <p:spPr>
          <a:xfrm>
            <a:off x="2607108" y="4097363"/>
            <a:ext cx="1600200" cy="1268412"/>
          </a:xfrm>
          <a:prstGeom prst="rect">
            <a:avLst/>
          </a:prstGeom>
          <a:solidFill>
            <a:srgbClr val="3C518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Extraction: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SIFT, HoG...</a:t>
            </a:r>
            <a:endParaRPr/>
          </a:p>
        </p:txBody>
      </p:sp>
      <p:sp>
        <p:nvSpPr>
          <p:cNvPr id="433" name="Google Shape;433;p22"/>
          <p:cNvSpPr/>
          <p:nvPr/>
        </p:nvSpPr>
        <p:spPr>
          <a:xfrm>
            <a:off x="4893108" y="4124350"/>
            <a:ext cx="1600200" cy="1268413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Recognition</a:t>
            </a:r>
            <a:endParaRPr/>
          </a:p>
        </p:txBody>
      </p:sp>
      <p:sp>
        <p:nvSpPr>
          <p:cNvPr id="434" name="Google Shape;434;p22"/>
          <p:cNvSpPr/>
          <p:nvPr/>
        </p:nvSpPr>
        <p:spPr>
          <a:xfrm>
            <a:off x="1916546" y="4730775"/>
            <a:ext cx="614362" cy="2127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518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2"/>
          <p:cNvSpPr/>
          <p:nvPr/>
        </p:nvSpPr>
        <p:spPr>
          <a:xfrm>
            <a:off x="4278746" y="4730775"/>
            <a:ext cx="614362" cy="2127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2"/>
          <p:cNvSpPr/>
          <p:nvPr/>
        </p:nvSpPr>
        <p:spPr>
          <a:xfrm>
            <a:off x="6569508" y="4726013"/>
            <a:ext cx="614363" cy="2127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22"/>
          <p:cNvGrpSpPr/>
          <p:nvPr/>
        </p:nvGrpSpPr>
        <p:grpSpPr>
          <a:xfrm>
            <a:off x="7260071" y="4116413"/>
            <a:ext cx="1677987" cy="1249362"/>
            <a:chOff x="1066800" y="1497522"/>
            <a:chExt cx="6705600" cy="4475986"/>
          </a:xfrm>
        </p:grpSpPr>
        <p:pic>
          <p:nvPicPr>
            <p:cNvPr descr="http://us.123rf.com/400wm/400/400/sinnawin/sinnawin1208/sinnawin120800011/14893329-adorable-laughing-little-baby-hugging-a-large-brown-dog-on-a-plastic-lilo-with-a-large-striped-beach.jpg" id="438" name="Google Shape;438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6800" y="1497522"/>
              <a:ext cx="6705600" cy="4475986"/>
            </a:xfrm>
            <a:prstGeom prst="rect">
              <a:avLst/>
            </a:prstGeom>
            <a:noFill/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39" name="Google Shape;439;p22"/>
            <p:cNvSpPr/>
            <p:nvPr/>
          </p:nvSpPr>
          <p:spPr>
            <a:xfrm>
              <a:off x="1142928" y="1753453"/>
              <a:ext cx="2892861" cy="2894891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111917" y="2589504"/>
              <a:ext cx="919877" cy="1097667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2589359" y="2817000"/>
              <a:ext cx="1294175" cy="1296728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360975" y="4722279"/>
              <a:ext cx="989663" cy="995298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188045" y="4420848"/>
              <a:ext cx="1300517" cy="1143167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22"/>
          <p:cNvSpPr/>
          <p:nvPr/>
        </p:nvSpPr>
        <p:spPr>
          <a:xfrm>
            <a:off x="954521" y="5759594"/>
            <a:ext cx="7264400" cy="861774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Classical CV feature definition is domain-specific and time-consuming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"/>
          <p:cNvSpPr txBox="1"/>
          <p:nvPr>
            <p:ph idx="12" type="sldNum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3"/>
          <p:cNvSpPr txBox="1"/>
          <p:nvPr>
            <p:ph type="title"/>
          </p:nvPr>
        </p:nvSpPr>
        <p:spPr>
          <a:xfrm>
            <a:off x="328856" y="439614"/>
            <a:ext cx="8153400" cy="6916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13207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3200"/>
              <a:t>Vision: Classic vs. Deep-Learning</a:t>
            </a:r>
            <a:endParaRPr/>
          </a:p>
        </p:txBody>
      </p:sp>
      <p:sp>
        <p:nvSpPr>
          <p:cNvPr id="451" name="Google Shape;451;p23"/>
          <p:cNvSpPr txBox="1"/>
          <p:nvPr/>
        </p:nvSpPr>
        <p:spPr>
          <a:xfrm>
            <a:off x="998416" y="6172201"/>
            <a:ext cx="51347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http://www.electronicsletters.com/papers/2001/0020/paper.asp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23"/>
          <p:cNvGrpSpPr/>
          <p:nvPr/>
        </p:nvGrpSpPr>
        <p:grpSpPr>
          <a:xfrm>
            <a:off x="2378622" y="1371600"/>
            <a:ext cx="6276547" cy="2819400"/>
            <a:chOff x="1752600" y="990600"/>
            <a:chExt cx="5589587" cy="2819400"/>
          </a:xfrm>
        </p:grpSpPr>
        <p:pic>
          <p:nvPicPr>
            <p:cNvPr id="453" name="Google Shape;453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2600" y="990600"/>
              <a:ext cx="5589587" cy="2819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23"/>
            <p:cNvSpPr txBox="1"/>
            <p:nvPr/>
          </p:nvSpPr>
          <p:spPr>
            <a:xfrm>
              <a:off x="1905000" y="1371600"/>
              <a:ext cx="1005300" cy="9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Human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designed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features</a:t>
              </a:r>
              <a:endParaRPr/>
            </a:p>
          </p:txBody>
        </p:sp>
      </p:grpSp>
      <p:grpSp>
        <p:nvGrpSpPr>
          <p:cNvPr id="455" name="Google Shape;455;p23"/>
          <p:cNvGrpSpPr/>
          <p:nvPr/>
        </p:nvGrpSpPr>
        <p:grpSpPr>
          <a:xfrm>
            <a:off x="88549" y="3733800"/>
            <a:ext cx="8567085" cy="2400300"/>
            <a:chOff x="260435" y="3276600"/>
            <a:chExt cx="8426365" cy="2400300"/>
          </a:xfrm>
        </p:grpSpPr>
        <p:pic>
          <p:nvPicPr>
            <p:cNvPr id="456" name="Google Shape;456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5800" y="3505200"/>
              <a:ext cx="8001000" cy="217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23"/>
            <p:cNvSpPr txBox="1"/>
            <p:nvPr/>
          </p:nvSpPr>
          <p:spPr>
            <a:xfrm>
              <a:off x="3931063" y="3276600"/>
              <a:ext cx="15675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ML designed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features</a:t>
              </a:r>
              <a:endParaRPr/>
            </a:p>
          </p:txBody>
        </p:sp>
        <p:sp>
          <p:nvSpPr>
            <p:cNvPr id="458" name="Google Shape;458;p23"/>
            <p:cNvSpPr txBox="1"/>
            <p:nvPr/>
          </p:nvSpPr>
          <p:spPr>
            <a:xfrm>
              <a:off x="260435" y="3733800"/>
              <a:ext cx="15675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Raw images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(No features)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"/>
          <p:cNvSpPr txBox="1"/>
          <p:nvPr>
            <p:ph type="title"/>
          </p:nvPr>
        </p:nvSpPr>
        <p:spPr>
          <a:xfrm>
            <a:off x="457200" y="165047"/>
            <a:ext cx="8464550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Deep Learning Vision Pipeline</a:t>
            </a:r>
            <a:r>
              <a:rPr lang="en-US">
                <a:solidFill>
                  <a:srgbClr val="FFFF00"/>
                </a:solidFill>
              </a:rPr>
              <a:t>.</a:t>
            </a:r>
            <a:endParaRPr/>
          </a:p>
        </p:txBody>
      </p:sp>
      <p:sp>
        <p:nvSpPr>
          <p:cNvPr id="465" name="Google Shape;465;p24"/>
          <p:cNvSpPr txBox="1"/>
          <p:nvPr>
            <p:ph idx="1" type="body"/>
          </p:nvPr>
        </p:nvSpPr>
        <p:spPr>
          <a:xfrm>
            <a:off x="457200" y="1129145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r>
              <a:rPr lang="en-US" sz="2600"/>
              <a:t>Deep Learning: 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Build features automatically based on training data</a:t>
            </a:r>
            <a:endParaRPr/>
          </a:p>
          <a:p>
            <a:pPr indent="0" lvl="0" marL="0" rtl="0" algn="l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/>
              <a:t>Combine feature extraction and classification </a:t>
            </a:r>
            <a:endParaRPr/>
          </a:p>
          <a:p>
            <a:pPr indent="0" lvl="0" marL="0" rtl="0" algn="l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r>
              <a:rPr lang="en-US" sz="2600"/>
              <a:t>DL experts: define NN topology and train NN </a:t>
            </a:r>
            <a:endParaRPr/>
          </a:p>
          <a:p>
            <a:pPr indent="-55879" lvl="1" marL="45720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http://us.123rf.com/400wm/400/400/sinnawin/sinnawin1208/sinnawin120800011/14893329-adorable-laughing-little-baby-hugging-a-large-brown-dog-on-a-plastic-lilo-with-a-large-striped-beach.jpg" id="466" name="Google Shape;4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7" y="3844788"/>
            <a:ext cx="1671638" cy="1116012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67" name="Google Shape;467;p24"/>
          <p:cNvSpPr/>
          <p:nvPr/>
        </p:nvSpPr>
        <p:spPr>
          <a:xfrm>
            <a:off x="2624137" y="3768588"/>
            <a:ext cx="1600200" cy="126841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Deep NN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4910137" y="3795575"/>
            <a:ext cx="1600200" cy="1268413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Recognition</a:t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1933575" y="4402000"/>
            <a:ext cx="614362" cy="2127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4295775" y="4402000"/>
            <a:ext cx="614362" cy="2127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4"/>
          <p:cNvSpPr/>
          <p:nvPr/>
        </p:nvSpPr>
        <p:spPr>
          <a:xfrm>
            <a:off x="6586537" y="4397238"/>
            <a:ext cx="614363" cy="2127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p24"/>
          <p:cNvGrpSpPr/>
          <p:nvPr/>
        </p:nvGrpSpPr>
        <p:grpSpPr>
          <a:xfrm>
            <a:off x="7277100" y="3787638"/>
            <a:ext cx="1677987" cy="1249362"/>
            <a:chOff x="1066800" y="1497522"/>
            <a:chExt cx="6705600" cy="4475986"/>
          </a:xfrm>
        </p:grpSpPr>
        <p:pic>
          <p:nvPicPr>
            <p:cNvPr descr="http://us.123rf.com/400wm/400/400/sinnawin/sinnawin1208/sinnawin120800011/14893329-adorable-laughing-little-baby-hugging-a-large-brown-dog-on-a-plastic-lilo-with-a-large-striped-beach.jpg" id="473" name="Google Shape;47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6800" y="1497522"/>
              <a:ext cx="6705600" cy="4475986"/>
            </a:xfrm>
            <a:prstGeom prst="rect">
              <a:avLst/>
            </a:prstGeom>
            <a:noFill/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474" name="Google Shape;474;p24"/>
            <p:cNvSpPr/>
            <p:nvPr/>
          </p:nvSpPr>
          <p:spPr>
            <a:xfrm>
              <a:off x="1142928" y="1753453"/>
              <a:ext cx="2892861" cy="2894891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4111917" y="2589504"/>
              <a:ext cx="919877" cy="1097667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589359" y="2817000"/>
              <a:ext cx="1294175" cy="1296728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360975" y="4722279"/>
              <a:ext cx="989663" cy="995298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4188045" y="4420848"/>
              <a:ext cx="1300517" cy="1143167"/>
            </a:xfrm>
            <a:prstGeom prst="rect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24"/>
          <p:cNvSpPr/>
          <p:nvPr/>
        </p:nvSpPr>
        <p:spPr>
          <a:xfrm>
            <a:off x="971550" y="5246550"/>
            <a:ext cx="7264400" cy="1230313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promise: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train good feature automatically,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method for different domain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4"/>
          <p:cNvSpPr/>
          <p:nvPr/>
        </p:nvSpPr>
        <p:spPr>
          <a:xfrm>
            <a:off x="4910137" y="3771763"/>
            <a:ext cx="1652588" cy="129222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Deep NN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4252912" y="4405175"/>
            <a:ext cx="633413" cy="21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5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487" name="Google Shape;487;p25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5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5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5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5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5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5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5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5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25"/>
          <p:cNvCxnSpPr>
            <a:stCxn id="493" idx="0"/>
            <a:endCxn id="489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01" name="Google Shape;501;p25"/>
          <p:cNvCxnSpPr>
            <a:stCxn id="492" idx="0"/>
            <a:endCxn id="488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02" name="Google Shape;502;p25"/>
          <p:cNvCxnSpPr>
            <a:stCxn id="494" idx="0"/>
            <a:endCxn id="498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03" name="Google Shape;503;p25"/>
          <p:cNvCxnSpPr>
            <a:stCxn id="489" idx="0"/>
            <a:endCxn id="491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04" name="Google Shape;504;p25"/>
          <p:cNvCxnSpPr>
            <a:stCxn id="488" idx="0"/>
            <a:endCxn id="490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05" name="Google Shape;505;p25"/>
          <p:cNvCxnSpPr>
            <a:stCxn id="498" idx="0"/>
            <a:endCxn id="497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06" name="Google Shape;506;p25"/>
          <p:cNvCxnSpPr>
            <a:stCxn id="491" idx="7"/>
            <a:endCxn id="496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07" name="Google Shape;507;p25"/>
          <p:cNvCxnSpPr>
            <a:stCxn id="497" idx="0"/>
            <a:endCxn id="496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08" name="Google Shape;508;p25"/>
          <p:cNvCxnSpPr>
            <a:stCxn id="493" idx="7"/>
            <a:endCxn id="498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09" name="Google Shape;509;p25"/>
          <p:cNvCxnSpPr>
            <a:stCxn id="494" idx="7"/>
            <a:endCxn id="499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0" name="Google Shape;510;p25"/>
          <p:cNvCxnSpPr>
            <a:stCxn id="487" idx="0"/>
            <a:endCxn id="490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1" name="Google Shape;511;p25"/>
          <p:cNvCxnSpPr>
            <a:stCxn id="488" idx="7"/>
            <a:endCxn id="491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2" name="Google Shape;512;p25"/>
          <p:cNvCxnSpPr>
            <a:stCxn id="499" idx="0"/>
            <a:endCxn id="497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3" name="Google Shape;513;p25"/>
          <p:cNvCxnSpPr>
            <a:stCxn id="494" idx="1"/>
            <a:endCxn id="489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4" name="Google Shape;514;p25"/>
          <p:cNvCxnSpPr>
            <a:stCxn id="489" idx="1"/>
            <a:endCxn id="490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5" name="Google Shape;515;p25"/>
          <p:cNvCxnSpPr>
            <a:stCxn id="498" idx="1"/>
            <a:endCxn id="491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6" name="Google Shape;516;p25"/>
          <p:cNvCxnSpPr>
            <a:stCxn id="492" idx="1"/>
            <a:endCxn id="487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7" name="Google Shape;517;p25"/>
          <p:cNvCxnSpPr>
            <a:stCxn id="493" idx="1"/>
            <a:endCxn id="488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8" name="Google Shape;518;p25"/>
          <p:cNvCxnSpPr>
            <a:stCxn id="491" idx="1"/>
            <a:endCxn id="495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19" name="Google Shape;519;p25"/>
          <p:cNvCxnSpPr>
            <a:stCxn id="497" idx="1"/>
            <a:endCxn id="495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20" name="Google Shape;520;p25"/>
          <p:cNvCxnSpPr>
            <a:stCxn id="490" idx="7"/>
            <a:endCxn id="496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21" name="Google Shape;521;p25"/>
          <p:cNvCxnSpPr>
            <a:stCxn id="490" idx="0"/>
            <a:endCxn id="495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22" name="Google Shape;522;p25"/>
          <p:cNvCxnSpPr>
            <a:stCxn id="489" idx="7"/>
            <a:endCxn id="497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23" name="Google Shape;523;p25"/>
          <p:cNvCxnSpPr>
            <a:stCxn id="492" idx="7"/>
            <a:endCxn id="489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24" name="Google Shape;524;p25"/>
          <p:cNvCxnSpPr>
            <a:stCxn id="487" idx="7"/>
            <a:endCxn id="491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25" name="Google Shape;525;p25"/>
          <p:cNvCxnSpPr>
            <a:stCxn id="499" idx="1"/>
            <a:endCxn id="491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26" name="Google Shape;526;p25"/>
          <p:cNvCxnSpPr>
            <a:stCxn id="495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27" name="Google Shape;527;p25"/>
          <p:cNvCxnSpPr>
            <a:stCxn id="496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528" name="Google Shape;528;p25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7777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5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7777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5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– is a set of machine learning algorithms based on multi-layer networks</a:t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58646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chemeClr val="lt1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5"/>
          <p:cNvSpPr txBox="1"/>
          <p:nvPr>
            <p:ph idx="4294967295" type="sldNum"/>
          </p:nvPr>
        </p:nvSpPr>
        <p:spPr>
          <a:xfrm>
            <a:off x="-3455" y="6540608"/>
            <a:ext cx="460655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2924177" y="4884737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5"/>
          <p:cNvSpPr/>
          <p:nvPr/>
        </p:nvSpPr>
        <p:spPr>
          <a:xfrm>
            <a:off x="4508502" y="4884737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3571877" y="3876674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4508502" y="3876674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5"/>
          <p:cNvSpPr/>
          <p:nvPr/>
        </p:nvSpPr>
        <p:spPr>
          <a:xfrm>
            <a:off x="4076702" y="2724149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5"/>
          <p:cNvSpPr/>
          <p:nvPr/>
        </p:nvSpPr>
        <p:spPr>
          <a:xfrm>
            <a:off x="5300664" y="4884737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688" y="5160964"/>
            <a:ext cx="2212975" cy="15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757" y="4087031"/>
            <a:ext cx="2169675" cy="154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2209" y="2514600"/>
            <a:ext cx="2336991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0" y="2362200"/>
            <a:ext cx="2075575" cy="1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3733800"/>
            <a:ext cx="2174500" cy="162877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5"/>
          <p:cNvSpPr/>
          <p:nvPr/>
        </p:nvSpPr>
        <p:spPr>
          <a:xfrm>
            <a:off x="3190481" y="4361517"/>
            <a:ext cx="2980531" cy="52322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pic>
        <p:nvPicPr>
          <p:cNvPr id="545" name="Google Shape;54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496" y="5126316"/>
            <a:ext cx="1970294" cy="147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6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551" name="Google Shape;551;p26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6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6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6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6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6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6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6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6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26"/>
          <p:cNvCxnSpPr>
            <a:stCxn id="557" idx="0"/>
            <a:endCxn id="553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65" name="Google Shape;565;p26"/>
          <p:cNvCxnSpPr>
            <a:stCxn id="556" idx="0"/>
            <a:endCxn id="552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66" name="Google Shape;566;p26"/>
          <p:cNvCxnSpPr>
            <a:stCxn id="558" idx="0"/>
            <a:endCxn id="562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67" name="Google Shape;567;p26"/>
          <p:cNvCxnSpPr>
            <a:stCxn id="553" idx="0"/>
            <a:endCxn id="555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68" name="Google Shape;568;p26"/>
          <p:cNvCxnSpPr>
            <a:stCxn id="552" idx="0"/>
            <a:endCxn id="554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69" name="Google Shape;569;p26"/>
          <p:cNvCxnSpPr>
            <a:stCxn id="562" idx="0"/>
            <a:endCxn id="561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0" name="Google Shape;570;p26"/>
          <p:cNvCxnSpPr>
            <a:stCxn id="555" idx="7"/>
            <a:endCxn id="560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1" name="Google Shape;571;p26"/>
          <p:cNvCxnSpPr>
            <a:stCxn id="561" idx="0"/>
            <a:endCxn id="560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2" name="Google Shape;572;p26"/>
          <p:cNvCxnSpPr>
            <a:stCxn id="557" idx="7"/>
            <a:endCxn id="562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3" name="Google Shape;573;p26"/>
          <p:cNvCxnSpPr>
            <a:stCxn id="558" idx="7"/>
            <a:endCxn id="563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4" name="Google Shape;574;p26"/>
          <p:cNvCxnSpPr>
            <a:stCxn id="551" idx="0"/>
            <a:endCxn id="554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5" name="Google Shape;575;p26"/>
          <p:cNvCxnSpPr>
            <a:stCxn id="552" idx="7"/>
            <a:endCxn id="555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6" name="Google Shape;576;p26"/>
          <p:cNvCxnSpPr>
            <a:stCxn id="563" idx="0"/>
            <a:endCxn id="561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7" name="Google Shape;577;p26"/>
          <p:cNvCxnSpPr>
            <a:stCxn id="558" idx="1"/>
            <a:endCxn id="553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8" name="Google Shape;578;p26"/>
          <p:cNvCxnSpPr>
            <a:stCxn id="553" idx="1"/>
            <a:endCxn id="554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79" name="Google Shape;579;p26"/>
          <p:cNvCxnSpPr>
            <a:stCxn id="562" idx="1"/>
            <a:endCxn id="555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0" name="Google Shape;580;p26"/>
          <p:cNvCxnSpPr>
            <a:stCxn id="556" idx="1"/>
            <a:endCxn id="551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1" name="Google Shape;581;p26"/>
          <p:cNvCxnSpPr>
            <a:stCxn id="557" idx="1"/>
            <a:endCxn id="552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2" name="Google Shape;582;p26"/>
          <p:cNvCxnSpPr>
            <a:stCxn id="555" idx="1"/>
            <a:endCxn id="559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3" name="Google Shape;583;p26"/>
          <p:cNvCxnSpPr>
            <a:stCxn id="561" idx="1"/>
            <a:endCxn id="559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4" name="Google Shape;584;p26"/>
          <p:cNvCxnSpPr>
            <a:stCxn id="554" idx="7"/>
            <a:endCxn id="560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5" name="Google Shape;585;p26"/>
          <p:cNvCxnSpPr>
            <a:stCxn id="554" idx="0"/>
            <a:endCxn id="559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6" name="Google Shape;586;p26"/>
          <p:cNvCxnSpPr>
            <a:stCxn id="553" idx="7"/>
            <a:endCxn id="561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7" name="Google Shape;587;p26"/>
          <p:cNvCxnSpPr>
            <a:stCxn id="556" idx="7"/>
            <a:endCxn id="553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8" name="Google Shape;588;p26"/>
          <p:cNvCxnSpPr>
            <a:stCxn id="551" idx="7"/>
            <a:endCxn id="555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89" name="Google Shape;589;p26"/>
          <p:cNvCxnSpPr>
            <a:stCxn id="563" idx="1"/>
            <a:endCxn id="555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90" name="Google Shape;590;p26"/>
          <p:cNvCxnSpPr>
            <a:stCxn id="559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591" name="Google Shape;591;p26"/>
          <p:cNvCxnSpPr>
            <a:stCxn id="560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592" name="Google Shape;592;p26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rgbClr val="AFAFAF"/>
          </a:solidFill>
          <a:ln cap="flat" cmpd="sng" w="12700">
            <a:solidFill>
              <a:srgbClr val="7777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6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7777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6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– is a set of machine learning algorithms based on multi-layer networks</a:t>
            </a:r>
            <a:endParaRPr/>
          </a:p>
        </p:txBody>
      </p:sp>
      <p:sp>
        <p:nvSpPr>
          <p:cNvPr id="595" name="Google Shape;595;p26"/>
          <p:cNvSpPr/>
          <p:nvPr/>
        </p:nvSpPr>
        <p:spPr>
          <a:xfrm>
            <a:off x="58646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chemeClr val="lt1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6"/>
          <p:cNvSpPr txBox="1"/>
          <p:nvPr>
            <p:ph idx="4294967295" type="sldNum"/>
          </p:nvPr>
        </p:nvSpPr>
        <p:spPr>
          <a:xfrm>
            <a:off x="-3455" y="6540608"/>
            <a:ext cx="460655" cy="219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encrypted-tbn3.gstatic.com/images?q=tbn:ANd9GcQIp8p1gzpxusNIxJMFgOoGEsPyEVf4Q2db8CayLYlNzysOf-WWzA" id="597" name="Google Shape;5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234" y="5423705"/>
            <a:ext cx="1358721" cy="1302372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26"/>
          <p:cNvSpPr/>
          <p:nvPr/>
        </p:nvSpPr>
        <p:spPr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6"/>
          <p:cNvSpPr/>
          <p:nvPr/>
        </p:nvSpPr>
        <p:spPr>
          <a:xfrm>
            <a:off x="3571877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6"/>
          <p:cNvSpPr/>
          <p:nvPr/>
        </p:nvSpPr>
        <p:spPr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6"/>
          <p:cNvSpPr/>
          <p:nvPr/>
        </p:nvSpPr>
        <p:spPr>
          <a:xfrm>
            <a:off x="4076702" y="2724149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6"/>
          <p:cNvSpPr/>
          <p:nvPr/>
        </p:nvSpPr>
        <p:spPr>
          <a:xfrm>
            <a:off x="5300664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7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3200"/>
              <a:t>Deep Learning Basics </a:t>
            </a:r>
            <a:endParaRPr sz="3200"/>
          </a:p>
        </p:txBody>
      </p:sp>
      <p:sp>
        <p:nvSpPr>
          <p:cNvPr id="609" name="Google Shape;609;p27"/>
          <p:cNvSpPr/>
          <p:nvPr/>
        </p:nvSpPr>
        <p:spPr>
          <a:xfrm>
            <a:off x="2916238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7"/>
          <p:cNvSpPr/>
          <p:nvPr/>
        </p:nvSpPr>
        <p:spPr>
          <a:xfrm>
            <a:off x="3708400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7"/>
          <p:cNvSpPr/>
          <p:nvPr/>
        </p:nvSpPr>
        <p:spPr>
          <a:xfrm>
            <a:off x="4500563" y="4870451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7"/>
          <p:cNvSpPr/>
          <p:nvPr/>
        </p:nvSpPr>
        <p:spPr>
          <a:xfrm>
            <a:off x="3563938" y="3862388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7"/>
          <p:cNvSpPr/>
          <p:nvPr/>
        </p:nvSpPr>
        <p:spPr>
          <a:xfrm>
            <a:off x="4500563" y="3862388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7"/>
          <p:cNvSpPr/>
          <p:nvPr/>
        </p:nvSpPr>
        <p:spPr>
          <a:xfrm>
            <a:off x="3708400" y="587851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7"/>
          <p:cNvSpPr/>
          <p:nvPr/>
        </p:nvSpPr>
        <p:spPr>
          <a:xfrm>
            <a:off x="4500563" y="587851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7"/>
          <p:cNvSpPr/>
          <p:nvPr/>
        </p:nvSpPr>
        <p:spPr>
          <a:xfrm>
            <a:off x="5292725" y="587851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7"/>
          <p:cNvSpPr/>
          <p:nvPr/>
        </p:nvSpPr>
        <p:spPr>
          <a:xfrm>
            <a:off x="4068763" y="2709863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7"/>
          <p:cNvSpPr/>
          <p:nvPr/>
        </p:nvSpPr>
        <p:spPr>
          <a:xfrm>
            <a:off x="4860925" y="2709863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7"/>
          <p:cNvSpPr/>
          <p:nvPr/>
        </p:nvSpPr>
        <p:spPr>
          <a:xfrm>
            <a:off x="5508625" y="3933825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7"/>
          <p:cNvSpPr/>
          <p:nvPr/>
        </p:nvSpPr>
        <p:spPr>
          <a:xfrm>
            <a:off x="5292725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7"/>
          <p:cNvSpPr/>
          <p:nvPr/>
        </p:nvSpPr>
        <p:spPr>
          <a:xfrm>
            <a:off x="6084888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27"/>
          <p:cNvCxnSpPr>
            <a:stCxn id="615" idx="0"/>
            <a:endCxn id="611" idx="4"/>
          </p:cNvCxnSpPr>
          <p:nvPr/>
        </p:nvCxnSpPr>
        <p:spPr>
          <a:xfrm rot="10800000">
            <a:off x="4716463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23" name="Google Shape;623;p27"/>
          <p:cNvCxnSpPr>
            <a:stCxn id="614" idx="0"/>
            <a:endCxn id="610" idx="4"/>
          </p:cNvCxnSpPr>
          <p:nvPr/>
        </p:nvCxnSpPr>
        <p:spPr>
          <a:xfrm rot="10800000">
            <a:off x="3924300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24" name="Google Shape;624;p27"/>
          <p:cNvCxnSpPr>
            <a:stCxn id="616" idx="0"/>
            <a:endCxn id="620" idx="4"/>
          </p:cNvCxnSpPr>
          <p:nvPr/>
        </p:nvCxnSpPr>
        <p:spPr>
          <a:xfrm rot="10800000">
            <a:off x="5508625" y="5302213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25" name="Google Shape;625;p27"/>
          <p:cNvCxnSpPr>
            <a:stCxn id="611" idx="0"/>
            <a:endCxn id="613" idx="4"/>
          </p:cNvCxnSpPr>
          <p:nvPr/>
        </p:nvCxnSpPr>
        <p:spPr>
          <a:xfrm rot="10800000">
            <a:off x="4716463" y="4294151"/>
            <a:ext cx="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26" name="Google Shape;626;p27"/>
          <p:cNvCxnSpPr>
            <a:stCxn id="610" idx="0"/>
            <a:endCxn id="612" idx="4"/>
          </p:cNvCxnSpPr>
          <p:nvPr/>
        </p:nvCxnSpPr>
        <p:spPr>
          <a:xfrm rot="10800000">
            <a:off x="3779700" y="4294151"/>
            <a:ext cx="144600" cy="57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27" name="Google Shape;627;p27"/>
          <p:cNvCxnSpPr>
            <a:stCxn id="620" idx="0"/>
            <a:endCxn id="619" idx="4"/>
          </p:cNvCxnSpPr>
          <p:nvPr/>
        </p:nvCxnSpPr>
        <p:spPr>
          <a:xfrm flipH="1" rot="10800000">
            <a:off x="5508625" y="4365551"/>
            <a:ext cx="216000" cy="50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28" name="Google Shape;628;p27"/>
          <p:cNvCxnSpPr>
            <a:stCxn id="613" idx="7"/>
            <a:endCxn id="618" idx="4"/>
          </p:cNvCxnSpPr>
          <p:nvPr/>
        </p:nvCxnSpPr>
        <p:spPr>
          <a:xfrm flipH="1" rot="10800000">
            <a:off x="4869127" y="3141724"/>
            <a:ext cx="2076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29" name="Google Shape;629;p27"/>
          <p:cNvCxnSpPr>
            <a:stCxn id="619" idx="0"/>
            <a:endCxn id="618" idx="5"/>
          </p:cNvCxnSpPr>
          <p:nvPr/>
        </p:nvCxnSpPr>
        <p:spPr>
          <a:xfrm rot="10800000">
            <a:off x="5229525" y="3078525"/>
            <a:ext cx="495000" cy="85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0" name="Google Shape;630;p27"/>
          <p:cNvCxnSpPr>
            <a:stCxn id="615" idx="7"/>
            <a:endCxn id="620" idx="3"/>
          </p:cNvCxnSpPr>
          <p:nvPr/>
        </p:nvCxnSpPr>
        <p:spPr>
          <a:xfrm flipH="1" rot="10800000">
            <a:off x="4869127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1" name="Google Shape;631;p27"/>
          <p:cNvCxnSpPr>
            <a:stCxn id="616" idx="7"/>
            <a:endCxn id="621" idx="3"/>
          </p:cNvCxnSpPr>
          <p:nvPr/>
        </p:nvCxnSpPr>
        <p:spPr>
          <a:xfrm flipH="1" rot="10800000">
            <a:off x="566128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2" name="Google Shape;632;p27"/>
          <p:cNvCxnSpPr>
            <a:stCxn id="609" idx="0"/>
            <a:endCxn id="612" idx="3"/>
          </p:cNvCxnSpPr>
          <p:nvPr/>
        </p:nvCxnSpPr>
        <p:spPr>
          <a:xfrm flipH="1" rot="10800000">
            <a:off x="3132138" y="4230851"/>
            <a:ext cx="495000" cy="6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3" name="Google Shape;633;p27"/>
          <p:cNvCxnSpPr>
            <a:stCxn id="610" idx="7"/>
            <a:endCxn id="613" idx="3"/>
          </p:cNvCxnSpPr>
          <p:nvPr/>
        </p:nvCxnSpPr>
        <p:spPr>
          <a:xfrm flipH="1" rot="10800000">
            <a:off x="4076964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4" name="Google Shape;634;p27"/>
          <p:cNvCxnSpPr>
            <a:stCxn id="621" idx="0"/>
            <a:endCxn id="619" idx="5"/>
          </p:cNvCxnSpPr>
          <p:nvPr/>
        </p:nvCxnSpPr>
        <p:spPr>
          <a:xfrm rot="10800000">
            <a:off x="5877188" y="4302251"/>
            <a:ext cx="423600" cy="56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5" name="Google Shape;635;p27"/>
          <p:cNvCxnSpPr>
            <a:stCxn id="616" idx="1"/>
            <a:endCxn id="611" idx="5"/>
          </p:cNvCxnSpPr>
          <p:nvPr/>
        </p:nvCxnSpPr>
        <p:spPr>
          <a:xfrm rot="10800000">
            <a:off x="4869061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6" name="Google Shape;636;p27"/>
          <p:cNvCxnSpPr>
            <a:stCxn id="611" idx="1"/>
            <a:endCxn id="612" idx="5"/>
          </p:cNvCxnSpPr>
          <p:nvPr/>
        </p:nvCxnSpPr>
        <p:spPr>
          <a:xfrm rot="10800000">
            <a:off x="3932599" y="4231087"/>
            <a:ext cx="6312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7" name="Google Shape;637;p27"/>
          <p:cNvCxnSpPr>
            <a:stCxn id="620" idx="1"/>
            <a:endCxn id="613" idx="5"/>
          </p:cNvCxnSpPr>
          <p:nvPr/>
        </p:nvCxnSpPr>
        <p:spPr>
          <a:xfrm rot="10800000">
            <a:off x="4869061" y="4231087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8" name="Google Shape;638;p27"/>
          <p:cNvCxnSpPr>
            <a:stCxn id="614" idx="1"/>
            <a:endCxn id="609" idx="4"/>
          </p:cNvCxnSpPr>
          <p:nvPr/>
        </p:nvCxnSpPr>
        <p:spPr>
          <a:xfrm rot="10800000">
            <a:off x="3132036" y="5302149"/>
            <a:ext cx="639600" cy="6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39" name="Google Shape;639;p27"/>
          <p:cNvCxnSpPr>
            <a:stCxn id="615" idx="1"/>
            <a:endCxn id="610" idx="5"/>
          </p:cNvCxnSpPr>
          <p:nvPr/>
        </p:nvCxnSpPr>
        <p:spPr>
          <a:xfrm rot="10800000">
            <a:off x="4076899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0" name="Google Shape;640;p27"/>
          <p:cNvCxnSpPr>
            <a:stCxn id="613" idx="1"/>
            <a:endCxn id="617" idx="4"/>
          </p:cNvCxnSpPr>
          <p:nvPr/>
        </p:nvCxnSpPr>
        <p:spPr>
          <a:xfrm rot="10800000">
            <a:off x="4284799" y="3141724"/>
            <a:ext cx="2790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1" name="Google Shape;641;p27"/>
          <p:cNvCxnSpPr>
            <a:stCxn id="619" idx="1"/>
            <a:endCxn id="617" idx="5"/>
          </p:cNvCxnSpPr>
          <p:nvPr/>
        </p:nvCxnSpPr>
        <p:spPr>
          <a:xfrm rot="10800000">
            <a:off x="4437261" y="3078461"/>
            <a:ext cx="1134600" cy="91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2" name="Google Shape;642;p27"/>
          <p:cNvCxnSpPr>
            <a:stCxn id="612" idx="7"/>
            <a:endCxn id="618" idx="3"/>
          </p:cNvCxnSpPr>
          <p:nvPr/>
        </p:nvCxnSpPr>
        <p:spPr>
          <a:xfrm flipH="1" rot="10800000">
            <a:off x="3932502" y="3078424"/>
            <a:ext cx="991800" cy="84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3" name="Google Shape;643;p27"/>
          <p:cNvCxnSpPr>
            <a:stCxn id="612" idx="0"/>
            <a:endCxn id="617" idx="3"/>
          </p:cNvCxnSpPr>
          <p:nvPr/>
        </p:nvCxnSpPr>
        <p:spPr>
          <a:xfrm flipH="1" rot="10800000">
            <a:off x="3779838" y="3078488"/>
            <a:ext cx="3522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4" name="Google Shape;644;p27"/>
          <p:cNvCxnSpPr>
            <a:stCxn id="611" idx="7"/>
            <a:endCxn id="619" idx="3"/>
          </p:cNvCxnSpPr>
          <p:nvPr/>
        </p:nvCxnSpPr>
        <p:spPr>
          <a:xfrm flipH="1" rot="10800000">
            <a:off x="4869127" y="4302487"/>
            <a:ext cx="702600" cy="63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5" name="Google Shape;645;p27"/>
          <p:cNvCxnSpPr>
            <a:stCxn id="614" idx="7"/>
            <a:endCxn id="611" idx="3"/>
          </p:cNvCxnSpPr>
          <p:nvPr/>
        </p:nvCxnSpPr>
        <p:spPr>
          <a:xfrm flipH="1" rot="10800000">
            <a:off x="4076964" y="5239149"/>
            <a:ext cx="486900" cy="70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6" name="Google Shape;646;p27"/>
          <p:cNvCxnSpPr>
            <a:stCxn id="609" idx="7"/>
            <a:endCxn id="613" idx="2"/>
          </p:cNvCxnSpPr>
          <p:nvPr/>
        </p:nvCxnSpPr>
        <p:spPr>
          <a:xfrm flipH="1" rot="10800000">
            <a:off x="3284802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7" name="Google Shape;647;p27"/>
          <p:cNvCxnSpPr>
            <a:stCxn id="621" idx="1"/>
            <a:endCxn id="613" idx="6"/>
          </p:cNvCxnSpPr>
          <p:nvPr/>
        </p:nvCxnSpPr>
        <p:spPr>
          <a:xfrm rot="10800000">
            <a:off x="4932224" y="4078387"/>
            <a:ext cx="1215900" cy="85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8" name="Google Shape;648;p27"/>
          <p:cNvCxnSpPr>
            <a:stCxn id="617" idx="0"/>
          </p:cNvCxnSpPr>
          <p:nvPr/>
        </p:nvCxnSpPr>
        <p:spPr>
          <a:xfrm rot="10800000">
            <a:off x="4284663" y="2363663"/>
            <a:ext cx="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cxnSp>
        <p:nvCxnSpPr>
          <p:cNvPr id="649" name="Google Shape;649;p27"/>
          <p:cNvCxnSpPr>
            <a:stCxn id="618" idx="0"/>
          </p:cNvCxnSpPr>
          <p:nvPr/>
        </p:nvCxnSpPr>
        <p:spPr>
          <a:xfrm flipH="1" rot="10800000">
            <a:off x="5076825" y="2363663"/>
            <a:ext cx="15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</p:cxnSp>
      <p:sp>
        <p:nvSpPr>
          <p:cNvPr id="650" name="Google Shape;650;p27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7777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7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rgbClr val="AFAFAF"/>
          </a:solidFill>
          <a:ln cap="flat" cmpd="sng" w="12700">
            <a:solidFill>
              <a:srgbClr val="7777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7"/>
          <p:cNvSpPr txBox="1"/>
          <p:nvPr/>
        </p:nvSpPr>
        <p:spPr>
          <a:xfrm>
            <a:off x="456051" y="1036047"/>
            <a:ext cx="8228012" cy="755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– is a set of machine learning algorithms based on multi-layer networks</a:t>
            </a: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5817125" y="6031897"/>
            <a:ext cx="612775" cy="142875"/>
          </a:xfrm>
          <a:prstGeom prst="leftArrow">
            <a:avLst>
              <a:gd fmla="val 50000" name="adj1"/>
              <a:gd fmla="val 88333" name="adj2"/>
            </a:avLst>
          </a:prstGeom>
          <a:solidFill>
            <a:schemeClr val="lt1"/>
          </a:solidFill>
          <a:ln cap="flat" cmpd="sng" w="9525">
            <a:solidFill>
              <a:srgbClr val="3333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7"/>
          <p:cNvSpPr/>
          <p:nvPr/>
        </p:nvSpPr>
        <p:spPr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7"/>
          <p:cNvSpPr/>
          <p:nvPr/>
        </p:nvSpPr>
        <p:spPr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7"/>
          <p:cNvSpPr/>
          <p:nvPr/>
        </p:nvSpPr>
        <p:spPr>
          <a:xfrm>
            <a:off x="3571877" y="3876674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7"/>
          <p:cNvSpPr/>
          <p:nvPr/>
        </p:nvSpPr>
        <p:spPr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7"/>
          <p:cNvSpPr/>
          <p:nvPr/>
        </p:nvSpPr>
        <p:spPr>
          <a:xfrm>
            <a:off x="4076702" y="2724149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7"/>
          <p:cNvSpPr/>
          <p:nvPr/>
        </p:nvSpPr>
        <p:spPr>
          <a:xfrm>
            <a:off x="5300664" y="4884737"/>
            <a:ext cx="431800" cy="4318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38100" rotWithShape="0" algn="bl" dist="1905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688" y="5458132"/>
            <a:ext cx="1677286" cy="128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8"/>
          <p:cNvSpPr txBox="1"/>
          <p:nvPr>
            <p:ph type="title"/>
          </p:nvPr>
        </p:nvSpPr>
        <p:spPr>
          <a:xfrm>
            <a:off x="457200" y="152400"/>
            <a:ext cx="8153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3200"/>
              <a:t>Deep Learning Taxonomy</a:t>
            </a:r>
            <a:endParaRPr/>
          </a:p>
        </p:txBody>
      </p:sp>
      <p:sp>
        <p:nvSpPr>
          <p:cNvPr id="666" name="Google Shape;666;p28"/>
          <p:cNvSpPr txBox="1"/>
          <p:nvPr>
            <p:ph idx="1" type="body"/>
          </p:nvPr>
        </p:nvSpPr>
        <p:spPr>
          <a:xfrm>
            <a:off x="457200" y="1524000"/>
            <a:ext cx="8178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Supervised:</a:t>
            </a:r>
            <a:endParaRPr/>
          </a:p>
          <a:p>
            <a:pPr indent="-182880" lvl="1" marL="457200" rtl="0" algn="l">
              <a:spcBef>
                <a:spcPts val="11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Convolutional NN ( LeCun)</a:t>
            </a:r>
            <a:endParaRPr/>
          </a:p>
          <a:p>
            <a:pPr indent="-182880" lvl="1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Recurrent Neural nets (Schmidhuber )</a:t>
            </a:r>
            <a:endParaRPr sz="3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Unsupervised</a:t>
            </a:r>
            <a:endParaRPr/>
          </a:p>
          <a:p>
            <a:pPr indent="-182880" lvl="1" marL="457200" rtl="0" algn="l">
              <a:spcBef>
                <a:spcPts val="11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Deep Belief Nets / Stacked RBMs (Hinton)</a:t>
            </a:r>
            <a:endParaRPr/>
          </a:p>
          <a:p>
            <a:pPr indent="-182880" lvl="1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Stacked denoising autoencoders (Bengio) </a:t>
            </a:r>
            <a:endParaRPr/>
          </a:p>
          <a:p>
            <a:pPr indent="-182880" lvl="1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Sparse AutoEncoders ( LeCun, A. Ng,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457200" y="669045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/>
              <a:t>Google’s TensorFlow Algorithm (highly recommended)</a:t>
            </a:r>
            <a:endParaRPr/>
          </a:p>
        </p:txBody>
      </p:sp>
      <p:pic>
        <p:nvPicPr>
          <p:cNvPr id="672" name="Google Shape;6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023" y="1350369"/>
            <a:ext cx="7825656" cy="439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Artificial Neurons</a:t>
            </a:r>
            <a:endParaRPr b="0" i="0" sz="3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1" name="Google Shape;221;p3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uron.png" id="222" name="Google Shape;2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8545" y="2351195"/>
            <a:ext cx="5113925" cy="29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"/>
          <p:cNvSpPr/>
          <p:nvPr/>
        </p:nvSpPr>
        <p:spPr>
          <a:xfrm>
            <a:off x="2945750" y="3298625"/>
            <a:ext cx="3728400" cy="1501200"/>
          </a:xfrm>
          <a:prstGeom prst="ellipse">
            <a:avLst/>
          </a:prstGeom>
          <a:solidFill>
            <a:srgbClr val="FFFFFF">
              <a:alpha val="60000"/>
            </a:srgb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 Activation  Output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3"/>
          <p:cNvCxnSpPr/>
          <p:nvPr/>
        </p:nvCxnSpPr>
        <p:spPr>
          <a:xfrm>
            <a:off x="4168225" y="3347675"/>
            <a:ext cx="9900" cy="1393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3"/>
          <p:cNvCxnSpPr/>
          <p:nvPr/>
        </p:nvCxnSpPr>
        <p:spPr>
          <a:xfrm>
            <a:off x="5291600" y="3347675"/>
            <a:ext cx="9900" cy="1393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3"/>
          <p:cNvCxnSpPr>
            <a:endCxn id="223" idx="1"/>
          </p:cNvCxnSpPr>
          <p:nvPr/>
        </p:nvCxnSpPr>
        <p:spPr>
          <a:xfrm>
            <a:off x="2039162" y="2454971"/>
            <a:ext cx="1452600" cy="106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7" name="Google Shape;227;p3"/>
          <p:cNvCxnSpPr>
            <a:endCxn id="223" idx="3"/>
          </p:cNvCxnSpPr>
          <p:nvPr/>
        </p:nvCxnSpPr>
        <p:spPr>
          <a:xfrm flipH="1" rot="10800000">
            <a:off x="1999862" y="4579979"/>
            <a:ext cx="1491900" cy="1044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p3"/>
          <p:cNvCxnSpPr>
            <a:endCxn id="223" idx="2"/>
          </p:cNvCxnSpPr>
          <p:nvPr/>
        </p:nvCxnSpPr>
        <p:spPr>
          <a:xfrm>
            <a:off x="1960550" y="4024625"/>
            <a:ext cx="985200" cy="24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p3"/>
          <p:cNvCxnSpPr>
            <a:stCxn id="223" idx="6"/>
          </p:cNvCxnSpPr>
          <p:nvPr/>
        </p:nvCxnSpPr>
        <p:spPr>
          <a:xfrm>
            <a:off x="6674150" y="4049225"/>
            <a:ext cx="1958100" cy="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0" name="Google Shape;230;p3"/>
          <p:cNvCxnSpPr/>
          <p:nvPr/>
        </p:nvCxnSpPr>
        <p:spPr>
          <a:xfrm flipH="1" rot="10800000">
            <a:off x="7523625" y="3151475"/>
            <a:ext cx="1059600" cy="892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3"/>
          <p:cNvCxnSpPr/>
          <p:nvPr/>
        </p:nvCxnSpPr>
        <p:spPr>
          <a:xfrm>
            <a:off x="7523627" y="4058985"/>
            <a:ext cx="1118400" cy="87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" name="Google Shape;232;p3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Connectionism </a:t>
            </a:r>
            <a:endParaRPr/>
          </a:p>
          <a:p>
            <a:pPr indent="-342900" lvl="1" marL="800100" rtl="0" algn="l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/>
              <a:t>Activation is passed along links from neuron to neuron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Neuron becomes a computational unit</a:t>
            </a:r>
            <a:endParaRPr/>
          </a:p>
          <a:p>
            <a:pPr indent="-342900" lvl="1" marL="800100" rtl="0" algn="l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/>
              <a:t>Output is determined as a function of incoming activation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304800"/>
            <a:ext cx="4635500" cy="64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0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3200"/>
              <a:t>TensorFlow Graph</a:t>
            </a:r>
            <a:endParaRPr/>
          </a:p>
        </p:txBody>
      </p:sp>
      <p:sp>
        <p:nvSpPr>
          <p:cNvPr id="679" name="Google Shape;679;p30"/>
          <p:cNvSpPr txBox="1"/>
          <p:nvPr>
            <p:ph idx="12" type="sldNum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1"/>
          <p:cNvSpPr txBox="1"/>
          <p:nvPr>
            <p:ph idx="12" type="sldNum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4400"/>
            <a:ext cx="9144000" cy="5564087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1"/>
          <p:cNvSpPr txBox="1"/>
          <p:nvPr>
            <p:ph type="title"/>
          </p:nvPr>
        </p:nvSpPr>
        <p:spPr>
          <a:xfrm>
            <a:off x="1905000" y="304800"/>
            <a:ext cx="524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</a:pPr>
            <a:r>
              <a:rPr lang="en-US" sz="3200"/>
              <a:t>TensorFlow Highlights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4"/>
          <p:cNvSpPr txBox="1"/>
          <p:nvPr>
            <p:ph type="title"/>
          </p:nvPr>
        </p:nvSpPr>
        <p:spPr>
          <a:xfrm>
            <a:off x="706438" y="3810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 sz="3600"/>
              <a:t>A modern view of “Units”</a:t>
            </a:r>
            <a:endParaRPr/>
          </a:p>
        </p:txBody>
      </p:sp>
      <p:sp>
        <p:nvSpPr>
          <p:cNvPr id="240" name="Google Shape;240;p4"/>
          <p:cNvSpPr txBox="1"/>
          <p:nvPr>
            <p:ph idx="1" type="body"/>
          </p:nvPr>
        </p:nvSpPr>
        <p:spPr>
          <a:xfrm>
            <a:off x="457200" y="1295400"/>
            <a:ext cx="7823200" cy="324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Output is a “squashed” linear function of inputs:</a:t>
            </a:r>
            <a:endParaRPr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Activation function can be </a:t>
            </a:r>
            <a:r>
              <a:rPr i="1" lang="en-US" sz="2400"/>
              <a:t>step/threshold</a:t>
            </a:r>
            <a:r>
              <a:rPr lang="en-US" sz="2400"/>
              <a:t> or </a:t>
            </a:r>
            <a:r>
              <a:rPr i="1" lang="en-US" sz="2400"/>
              <a:t>sigmoid</a:t>
            </a:r>
            <a:endParaRPr sz="2400"/>
          </a:p>
        </p:txBody>
      </p:sp>
      <p:pic>
        <p:nvPicPr>
          <p:cNvPr descr="Picture 1" id="241" name="Google Shape;2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828800"/>
            <a:ext cx="4637088" cy="2103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42" name="Google Shape;2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4619298"/>
            <a:ext cx="4064000" cy="14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"/>
          <p:cNvSpPr txBox="1"/>
          <p:nvPr/>
        </p:nvSpPr>
        <p:spPr>
          <a:xfrm>
            <a:off x="5410200" y="4953000"/>
            <a:ext cx="28162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Bias weight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sets  threshold for </a:t>
            </a:r>
            <a:r>
              <a:rPr b="0" i="1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linear threshold unit</a:t>
            </a:r>
            <a:endParaRPr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5"/>
          <p:cNvSpPr txBox="1"/>
          <p:nvPr>
            <p:ph type="title"/>
          </p:nvPr>
        </p:nvSpPr>
        <p:spPr>
          <a:xfrm>
            <a:off x="696913" y="381000"/>
            <a:ext cx="7772400" cy="7762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 sz="3600"/>
              <a:t>Implementing Logical Functions</a:t>
            </a:r>
            <a:endParaRPr/>
          </a:p>
        </p:txBody>
      </p:sp>
      <p:sp>
        <p:nvSpPr>
          <p:cNvPr id="251" name="Google Shape;251;p5"/>
          <p:cNvSpPr txBox="1"/>
          <p:nvPr>
            <p:ph idx="1" type="body"/>
          </p:nvPr>
        </p:nvSpPr>
        <p:spPr>
          <a:xfrm>
            <a:off x="685800" y="1517650"/>
            <a:ext cx="8040688" cy="457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Any Boolean function can be implemented in a network of linear threshold units (</a:t>
            </a:r>
            <a:r>
              <a:rPr i="1" lang="en-US" sz="2800"/>
              <a:t>perceptrons</a:t>
            </a:r>
            <a:r>
              <a:rPr lang="en-US" sz="2800"/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1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1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1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1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1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1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/>
              <a:t>But </a:t>
            </a:r>
            <a:r>
              <a:rPr i="1" lang="en-US" sz="2800"/>
              <a:t>single layer networks</a:t>
            </a:r>
            <a:r>
              <a:rPr lang="en-US" sz="2800"/>
              <a:t> are limited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044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E.g., cannot compute XOR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Minsky &amp; Papert essentially killed off neural network field for a decade by showing this in 1969</a:t>
            </a:r>
            <a:endParaRPr/>
          </a:p>
        </p:txBody>
      </p:sp>
      <p:pic>
        <p:nvPicPr>
          <p:cNvPr id="252" name="Google Shape;2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671559"/>
            <a:ext cx="2527300" cy="142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0" y="2747759"/>
            <a:ext cx="2301063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2790566"/>
            <a:ext cx="2667000" cy="13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"/>
          <p:cNvSpPr txBox="1"/>
          <p:nvPr/>
        </p:nvSpPr>
        <p:spPr>
          <a:xfrm>
            <a:off x="1143000" y="2362200"/>
            <a:ext cx="11592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Bias weight</a:t>
            </a:r>
            <a:endParaRPr/>
          </a:p>
        </p:txBody>
      </p:sp>
      <p:sp>
        <p:nvSpPr>
          <p:cNvPr id="256" name="Google Shape;256;p5"/>
          <p:cNvSpPr txBox="1"/>
          <p:nvPr/>
        </p:nvSpPr>
        <p:spPr>
          <a:xfrm>
            <a:off x="3581400" y="2328446"/>
            <a:ext cx="11592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Bias weight</a:t>
            </a:r>
            <a:endParaRPr/>
          </a:p>
        </p:txBody>
      </p:sp>
      <p:sp>
        <p:nvSpPr>
          <p:cNvPr id="257" name="Google Shape;257;p5"/>
          <p:cNvSpPr txBox="1"/>
          <p:nvPr/>
        </p:nvSpPr>
        <p:spPr>
          <a:xfrm>
            <a:off x="6172200" y="2362200"/>
            <a:ext cx="11592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Bias weight</a:t>
            </a:r>
            <a:endParaRPr/>
          </a:p>
        </p:txBody>
      </p:sp>
      <p:sp>
        <p:nvSpPr>
          <p:cNvPr id="258" name="Google Shape;258;p5"/>
          <p:cNvSpPr txBox="1"/>
          <p:nvPr/>
        </p:nvSpPr>
        <p:spPr>
          <a:xfrm>
            <a:off x="1328163" y="2844841"/>
            <a:ext cx="3130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59" name="Google Shape;259;p5"/>
          <p:cNvSpPr txBox="1"/>
          <p:nvPr/>
        </p:nvSpPr>
        <p:spPr>
          <a:xfrm>
            <a:off x="1352329" y="353054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260" name="Google Shape;260;p5"/>
          <p:cNvSpPr txBox="1"/>
          <p:nvPr/>
        </p:nvSpPr>
        <p:spPr>
          <a:xfrm>
            <a:off x="1340493" y="314046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6"/>
          <p:cNvSpPr txBox="1"/>
          <p:nvPr>
            <p:ph type="title"/>
          </p:nvPr>
        </p:nvSpPr>
        <p:spPr>
          <a:xfrm>
            <a:off x="628650" y="228600"/>
            <a:ext cx="7772400" cy="842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 sz="4000"/>
              <a:t>Variety of Network Structures</a:t>
            </a:r>
            <a:endParaRPr/>
          </a:p>
        </p:txBody>
      </p:sp>
      <p:sp>
        <p:nvSpPr>
          <p:cNvPr id="268" name="Google Shape;268;p6"/>
          <p:cNvSpPr txBox="1"/>
          <p:nvPr>
            <p:ph idx="1" type="body"/>
          </p:nvPr>
        </p:nvSpPr>
        <p:spPr>
          <a:xfrm>
            <a:off x="0" y="1443038"/>
            <a:ext cx="4619625" cy="5162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Feed-forward networks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May be single- or multi-layer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Implement functions/reflexes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No internal state</a:t>
            </a:r>
            <a:endParaRPr/>
          </a:p>
          <a:p>
            <a:pPr indent="-55879" lvl="1" marL="45720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55879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Recurrent networks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Directed cycles with delays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Internal state, like flip-flops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Dynamical systems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Hopfield networks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LTUs w/ symmetric weights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Minimize overall energy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Boltzmann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Stochastic, simulated annealing</a:t>
            </a:r>
            <a:endParaRPr/>
          </a:p>
        </p:txBody>
      </p:sp>
      <p:pic>
        <p:nvPicPr>
          <p:cNvPr descr="Picture 2" id="269" name="Google Shape;2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0" y="1393825"/>
            <a:ext cx="4762500" cy="2570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70" name="Google Shape;27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4113213"/>
            <a:ext cx="4495800" cy="274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0187" y="2750527"/>
            <a:ext cx="21717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"/>
          <p:cNvSpPr txBox="1"/>
          <p:nvPr>
            <p:ph idx="4294967295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7"/>
          <p:cNvSpPr txBox="1"/>
          <p:nvPr>
            <p:ph type="title"/>
          </p:nvPr>
        </p:nvSpPr>
        <p:spPr>
          <a:xfrm>
            <a:off x="666750" y="533400"/>
            <a:ext cx="7772400" cy="7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 sz="4800"/>
              <a:t>Feed-Forward Example</a:t>
            </a:r>
            <a:endParaRPr/>
          </a:p>
        </p:txBody>
      </p:sp>
      <p:sp>
        <p:nvSpPr>
          <p:cNvPr id="279" name="Google Shape;279;p7"/>
          <p:cNvSpPr txBox="1"/>
          <p:nvPr>
            <p:ph idx="1" type="body"/>
          </p:nvPr>
        </p:nvSpPr>
        <p:spPr>
          <a:xfrm>
            <a:off x="685800" y="1433513"/>
            <a:ext cx="7974013" cy="488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Feed-forward networks provide a parameterized family of nonlinear functions</a:t>
            </a:r>
            <a:endParaRPr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a</a:t>
            </a:r>
            <a:r>
              <a:rPr baseline="-25000" lang="en-US" sz="2400"/>
              <a:t>5</a:t>
            </a:r>
            <a:r>
              <a:rPr lang="en-US" sz="2400"/>
              <a:t> = g(W</a:t>
            </a:r>
            <a:r>
              <a:rPr baseline="-25000" lang="en-US" sz="2400"/>
              <a:t>3,5</a:t>
            </a:r>
            <a:r>
              <a:rPr lang="en-US" sz="2400"/>
              <a:t>a</a:t>
            </a:r>
            <a:r>
              <a:rPr baseline="-25000" lang="en-US" sz="2400"/>
              <a:t>3</a:t>
            </a:r>
            <a:r>
              <a:rPr lang="en-US" sz="2400"/>
              <a:t> + W</a:t>
            </a:r>
            <a:r>
              <a:rPr baseline="-25000" lang="en-US" sz="2400"/>
              <a:t>4,5</a:t>
            </a:r>
            <a:r>
              <a:rPr lang="en-US" sz="2400"/>
              <a:t>a</a:t>
            </a:r>
            <a:r>
              <a:rPr baseline="-25000" lang="en-US" sz="2400"/>
              <a:t>4</a:t>
            </a:r>
            <a:r>
              <a:rPr lang="en-US" sz="2400"/>
              <a:t>)</a:t>
            </a:r>
            <a:endParaRPr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400"/>
              <a:t>= g(W</a:t>
            </a:r>
            <a:r>
              <a:rPr baseline="-25000" lang="en-US" sz="2400"/>
              <a:t>3,5</a:t>
            </a:r>
            <a:r>
              <a:rPr lang="en-US" sz="2400"/>
              <a:t>g(W</a:t>
            </a:r>
            <a:r>
              <a:rPr baseline="-25000" lang="en-US" sz="2400"/>
              <a:t>1,3</a:t>
            </a:r>
            <a:r>
              <a:rPr lang="en-US" sz="2400"/>
              <a:t>a</a:t>
            </a:r>
            <a:r>
              <a:rPr baseline="-25000" lang="en-US" sz="2400"/>
              <a:t>1</a:t>
            </a:r>
            <a:r>
              <a:rPr lang="en-US" sz="2400"/>
              <a:t>+W</a:t>
            </a:r>
            <a:r>
              <a:rPr baseline="-25000" lang="en-US" sz="2400"/>
              <a:t>2,3</a:t>
            </a:r>
            <a:r>
              <a:rPr lang="en-US" sz="2400"/>
              <a:t>a</a:t>
            </a:r>
            <a:r>
              <a:rPr baseline="-25000" lang="en-US" sz="2400"/>
              <a:t>2</a:t>
            </a:r>
            <a:r>
              <a:rPr lang="en-US" sz="2400"/>
              <a:t>) + W</a:t>
            </a:r>
            <a:r>
              <a:rPr baseline="-25000" lang="en-US" sz="2400"/>
              <a:t>4,5</a:t>
            </a:r>
            <a:r>
              <a:rPr lang="en-US" sz="2400"/>
              <a:t>g(W</a:t>
            </a:r>
            <a:r>
              <a:rPr baseline="-25000" lang="en-US" sz="2400"/>
              <a:t>1,4</a:t>
            </a:r>
            <a:r>
              <a:rPr lang="en-US" sz="2400"/>
              <a:t>a</a:t>
            </a:r>
            <a:r>
              <a:rPr baseline="-25000" lang="en-US" sz="2400"/>
              <a:t>1</a:t>
            </a:r>
            <a:r>
              <a:rPr lang="en-US" sz="2400"/>
              <a:t>+W</a:t>
            </a:r>
            <a:r>
              <a:rPr baseline="-25000" lang="en-US" sz="2400"/>
              <a:t>2,4</a:t>
            </a:r>
            <a:r>
              <a:rPr lang="en-US" sz="2400"/>
              <a:t>a</a:t>
            </a:r>
            <a:r>
              <a:rPr baseline="-25000" lang="en-US" sz="2400"/>
              <a:t>2</a:t>
            </a:r>
            <a:r>
              <a:rPr lang="en-US" sz="2400"/>
              <a:t>))</a:t>
            </a:r>
            <a:endParaRPr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i="1" lang="en-US" sz="2400"/>
              <a:t>Learning occurs by adjusting weights</a:t>
            </a:r>
            <a:endParaRPr/>
          </a:p>
        </p:txBody>
      </p:sp>
      <p:pic>
        <p:nvPicPr>
          <p:cNvPr descr="Picture 4" id="280" name="Google Shape;2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636" y="2243139"/>
            <a:ext cx="4169064" cy="224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Neural Network (exercise)</a:t>
            </a:r>
            <a:endParaRPr/>
          </a:p>
        </p:txBody>
      </p:sp>
      <p:sp>
        <p:nvSpPr>
          <p:cNvPr id="286" name="Google Shape;286;p8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Draw the neural network to solve the XOR function for two inputs. Specify what type of unit you are using. </a:t>
            </a:r>
            <a:endParaRPr/>
          </a:p>
        </p:txBody>
      </p:sp>
      <p:sp>
        <p:nvSpPr>
          <p:cNvPr id="287" name="Google Shape;287;p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8" name="Google Shape;2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987" y="3142762"/>
            <a:ext cx="597725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"/>
          <p:cNvSpPr txBox="1"/>
          <p:nvPr>
            <p:ph idx="1" type="body"/>
          </p:nvPr>
        </p:nvSpPr>
        <p:spPr>
          <a:xfrm>
            <a:off x="318145" y="2269355"/>
            <a:ext cx="77724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When input X = 0 and input Y = 0, what does the Unit A output? What does the Unit B output? </a:t>
            </a:r>
            <a:endParaRPr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When input X = 0 and input Y = 1, what does the Unit A output? What does the Unit B output? </a:t>
            </a:r>
            <a:endParaRPr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When input X = 1 and input Y = 0, what does the Unit A output? What does the Unit B output? </a:t>
            </a:r>
            <a:endParaRPr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When input X = 1 and input Y = 1, what does the Unit A output? What does the Unit B output? </a:t>
            </a:r>
            <a:endParaRPr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What Boolean function does this Neural Network compute?  </a:t>
            </a:r>
            <a:endParaRPr/>
          </a:p>
        </p:txBody>
      </p:sp>
      <p:sp>
        <p:nvSpPr>
          <p:cNvPr id="294" name="Google Shape;294;p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6" name="Google Shape;296;p9"/>
          <p:cNvGraphicFramePr/>
          <p:nvPr/>
        </p:nvGraphicFramePr>
        <p:xfrm>
          <a:off x="1447800" y="228600"/>
          <a:ext cx="5981700" cy="2044700"/>
        </p:xfrm>
        <a:graphic>
          <a:graphicData uri="http://schemas.openxmlformats.org/presentationml/2006/ole">
            <mc:AlternateContent>
              <mc:Choice Requires="v">
                <p:oleObj r:id="rId4" imgH="2044700" imgW="5981700" progId="Word.Document.12" spid="_x0000_s1">
                  <p:embed/>
                </p:oleObj>
              </mc:Choice>
              <mc:Fallback>
                <p:oleObj r:id="rId5" imgH="2044700" imgW="5981700" progId="Word.Document.12">
                  <p:embed/>
                  <p:pic>
                    <p:nvPicPr>
                      <p:cNvPr id="296" name="Google Shape;296;p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7800" y="228600"/>
                        <a:ext cx="5981700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" name="Google Shape;297;p9"/>
          <p:cNvSpPr txBox="1"/>
          <p:nvPr/>
        </p:nvSpPr>
        <p:spPr>
          <a:xfrm>
            <a:off x="3776994" y="1092090"/>
            <a:ext cx="3429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&gt;0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9"/>
          <p:cNvSpPr txBox="1"/>
          <p:nvPr/>
        </p:nvSpPr>
        <p:spPr>
          <a:xfrm>
            <a:off x="2276227" y="654539"/>
            <a:ext cx="63169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s561">
  <a:themeElements>
    <a:clrScheme name="Custom 3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AI Spring 2015">
  <a:themeElements>
    <a:clrScheme name="Custom 3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2014-11-07T17:09:13Z</dcterms:created>
  <dc:creator>Bill Swartout</dc:creator>
</cp:coreProperties>
</file>